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91" r:id="rId4"/>
    <p:sldId id="267" r:id="rId5"/>
    <p:sldId id="290" r:id="rId6"/>
    <p:sldId id="260" r:id="rId7"/>
    <p:sldId id="292" r:id="rId8"/>
    <p:sldId id="295" r:id="rId9"/>
    <p:sldId id="294" r:id="rId10"/>
    <p:sldId id="296" r:id="rId11"/>
    <p:sldId id="261" r:id="rId12"/>
    <p:sldId id="297" r:id="rId13"/>
    <p:sldId id="298" r:id="rId14"/>
    <p:sldId id="299" r:id="rId15"/>
    <p:sldId id="301" r:id="rId16"/>
    <p:sldId id="300" r:id="rId17"/>
    <p:sldId id="302" r:id="rId18"/>
    <p:sldId id="304" r:id="rId19"/>
    <p:sldId id="259" r:id="rId20"/>
    <p:sldId id="303" r:id="rId21"/>
    <p:sldId id="305" r:id="rId22"/>
    <p:sldId id="283" r:id="rId23"/>
    <p:sldId id="284" r:id="rId24"/>
    <p:sldId id="286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3EF"/>
    <a:srgbClr val="F6DDC6"/>
    <a:srgbClr val="935F35"/>
    <a:srgbClr val="184D65"/>
    <a:srgbClr val="ECD5D0"/>
    <a:srgbClr val="B37A3F"/>
    <a:srgbClr val="B6854D"/>
    <a:srgbClr val="795445"/>
    <a:srgbClr val="2D3738"/>
    <a:srgbClr val="B392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-990" y="-43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B80D125-514E-4AD6-AB86-A7AF7521B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D1FF618F-8700-423C-998A-718D6DDFDF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BB5729D-FFC6-4391-BA68-533206E24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2022-07-31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7A7705A1-3A30-4AE2-B372-F07A2C693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79B86A3-4B08-44D0-B3B6-0D482D97D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022553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17B3C5E-0164-477F-8B57-EAA8EF134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F650DF3D-B4DE-49E7-ABB1-A4873C9D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CA48553-A626-44BE-9D39-B15D9105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2022-07-31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812FA54-264F-4E2B-B31D-75C5EE7E4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B0439BF-22F7-40B1-9965-967AB204A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099279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47993419-A134-4CCC-9394-0A8AC68388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6A0DB258-D1ED-4077-B61A-D3F9913E0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8199B02-85AC-4765-8643-12B5A72DA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2022-07-31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C192EFC-4EF1-412A-B8E1-0B5FEC1EC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D5C3B9A-D8A6-43D4-8A6F-347C55E6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360587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943FE50-B922-4FB8-9B83-425EC0149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2417DE0-413E-45B7-AEDB-432A4679F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AB68E09-5743-40FE-B46A-260DE0877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2022-07-31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657D19F-78D1-46A2-9656-D20C756CD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22D229A-72CE-4BA4-8BF1-3E91B610C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576502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FF5F4E9-952E-4583-9D2D-8CEA76A24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6D1A4E2F-F598-4984-AB97-EBF02B7A0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2BCBAD9-099F-40E1-A98D-27F116C38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2022-07-31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740C38F-0414-497D-B9D9-2E578800F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2BA5B8C-B7D1-4DD8-88A1-52148C72F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8367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120F169-B3D7-4887-8D07-DFF65A040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37D5CC02-6C39-4862-94DF-78BEDF5906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E2877D20-A611-4D25-B2D2-C0C48BF3E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BE285A5D-AE7C-4196-8A13-7E82A0A15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2022-07-31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43C05BB1-0101-4A26-B8A7-9F0169C1E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07D0AD6D-8479-4814-B770-A2E757079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335130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8785653-53FE-42FC-A200-21BF5D7B2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E69AADEA-E4DB-498A-A013-AA52BCA85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89304C2A-412C-4E1F-9829-3B66A8F16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E471B5BD-023D-40BE-9F19-F609A7BD0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1513BA38-AB04-47BE-8F89-31AF08198C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D1D73C62-C148-4606-8E1F-EB256FD47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2022-07-31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5D889D9E-2143-411B-9E18-BA81227D3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EF53484E-2AA9-4BD1-820B-785CAADEC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34793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2EAC34-8253-404C-BD85-9C9AA1A4E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B74784CD-D830-4052-9314-657B91C79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2022-07-31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CB438B5B-7634-4020-9A08-A935CE913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D2A3A0D2-ABC0-4CB0-A5C8-E0491296B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646486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9A84BF11-2A16-4E37-A45B-202DE123E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2022-07-31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D2E4E6D3-B8F6-4C26-8D5A-74C6FA542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E30DEDA6-E8C3-4C4E-A747-22B786B6F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873047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E26C14A-104B-4B34-964E-AE54A60A5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FC36B606-5833-4768-BA43-1587DA1B2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CD9930FA-F29F-4264-85C3-DE07FDFFE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F3DE2960-679E-41E9-9C87-6F74645A3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2022-07-31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6357B8FE-9A2B-4847-8DE4-5CC3BF8C8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D578650-3715-412E-B013-01A4BD255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778036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9406D9E-DDD0-4E4F-B267-94EE1730E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21CFDD83-7AB9-45EF-BD4B-10D8CED77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7568297-C5DC-45D3-B6C1-548C5F270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820DCC51-B3DD-4065-A5EC-0A968560D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2022-07-31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3B07BAA-0178-40BA-A3A0-206830468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6F86C2B8-1E60-455F-A1E9-32D22771C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665749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135A9DE4-7F47-4F1C-B8F3-3A8DA9BB9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419C9D24-1887-4A97-91F1-BDBB1D366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199B432-6355-4E57-A363-DB72D57C8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98755-BB30-4AB6-9F46-6575FB673BDA}" type="datetimeFigureOut">
              <a:rPr lang="ko-KR" altLang="en-US" smtClean="0"/>
              <a:t>2022-07-31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D42720C-FE4E-4587-8CB5-FE32453311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12014EA-4DA6-4BC4-8FE7-92662365ED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02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nolimits4web/swiper/releases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&#47196;/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kwang\Desktop\escalator-g656cd1650_19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6B21A460-6E77-4E24-A732-66EE990E501A}"/>
              </a:ext>
            </a:extLst>
          </p:cNvPr>
          <p:cNvSpPr txBox="1"/>
          <p:nvPr/>
        </p:nvSpPr>
        <p:spPr>
          <a:xfrm>
            <a:off x="1" y="4558943"/>
            <a:ext cx="499207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0" b="1" dirty="0" smtClean="0">
                <a:solidFill>
                  <a:schemeClr val="bg1">
                    <a:lumMod val="75000"/>
                    <a:alpha val="50000"/>
                  </a:schemeClr>
                </a:solidFill>
              </a:rPr>
              <a:t>Shop</a:t>
            </a:r>
            <a:endParaRPr lang="ko-KR" altLang="en-US" sz="15000" b="1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363359AB-48DB-43C5-AD65-05D19A5FEE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FA6CCB07-8536-44AA-ADF2-AA4166BA655D}"/>
              </a:ext>
            </a:extLst>
          </p:cNvPr>
          <p:cNvSpPr/>
          <p:nvPr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8E9EFE3B-D8DF-4B31-9361-6A1BBFC03D7E}"/>
              </a:ext>
            </a:extLst>
          </p:cNvPr>
          <p:cNvSpPr txBox="1"/>
          <p:nvPr/>
        </p:nvSpPr>
        <p:spPr>
          <a:xfrm>
            <a:off x="6409672" y="2761089"/>
            <a:ext cx="55370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300" dirty="0" smtClean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Shopping Mall project</a:t>
            </a:r>
            <a:endParaRPr lang="ko-KR" altLang="en-US" sz="4800" b="1" spc="-3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9E1EBD7-5CA8-4EF0-8B11-7302496C6E77}"/>
              </a:ext>
            </a:extLst>
          </p:cNvPr>
          <p:cNvSpPr txBox="1"/>
          <p:nvPr/>
        </p:nvSpPr>
        <p:spPr>
          <a:xfrm>
            <a:off x="10688384" y="3581231"/>
            <a:ext cx="115127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 smtClean="0">
                <a:solidFill>
                  <a:schemeClr val="tx2">
                    <a:lumMod val="75000"/>
                  </a:schemeClr>
                </a:solidFill>
              </a:rPr>
              <a:t>구 광 </a:t>
            </a:r>
            <a:r>
              <a:rPr lang="ko-KR" altLang="en-US" sz="2300" dirty="0" err="1" smtClean="0">
                <a:solidFill>
                  <a:schemeClr val="tx2">
                    <a:lumMod val="75000"/>
                  </a:schemeClr>
                </a:solidFill>
              </a:rPr>
              <a:t>림</a:t>
            </a:r>
            <a:endParaRPr lang="ko-KR" altLang="en-US" sz="23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63091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07657" y="729501"/>
            <a:ext cx="101733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- </a:t>
            </a:r>
            <a:r>
              <a:rPr lang="ko-KR" altLang="en-US" sz="2000" dirty="0" smtClean="0"/>
              <a:t>메인 화면에서 이미지가 넘어가는 </a:t>
            </a:r>
            <a:r>
              <a:rPr lang="en-US" altLang="ko-KR" sz="2000" dirty="0" err="1" smtClean="0"/>
              <a:t>ui</a:t>
            </a:r>
            <a:r>
              <a:rPr lang="ko-KR" altLang="en-US" sz="2000" dirty="0" smtClean="0"/>
              <a:t>는 </a:t>
            </a:r>
            <a:r>
              <a:rPr lang="en-US" altLang="ko-KR" sz="2000" dirty="0" err="1" smtClean="0"/>
              <a:t>swiper.min,css</a:t>
            </a:r>
            <a:r>
              <a:rPr lang="ko-KR" altLang="en-US" sz="2000" dirty="0" smtClean="0"/>
              <a:t>의 </a:t>
            </a:r>
            <a:r>
              <a:rPr lang="en-US" altLang="ko-KR" sz="2000" dirty="0" err="1" smtClean="0"/>
              <a:t>swiper</a:t>
            </a:r>
            <a:r>
              <a:rPr lang="en-US" altLang="ko-KR" sz="2000" dirty="0" smtClean="0"/>
              <a:t>-pagination </a:t>
            </a:r>
            <a:r>
              <a:rPr lang="ko-KR" altLang="en-US" sz="2000" dirty="0" smtClean="0"/>
              <a:t>기능을 사용</a:t>
            </a:r>
            <a:r>
              <a:rPr lang="en-US" altLang="ko-KR" sz="2000" dirty="0" smtClean="0"/>
              <a:t>.</a:t>
            </a:r>
            <a:endParaRPr lang="en-US" altLang="ko-KR" sz="2000" dirty="0"/>
          </a:p>
          <a:p>
            <a:r>
              <a:rPr lang="en-US" altLang="ko-KR" sz="2000" dirty="0" smtClean="0"/>
              <a:t>  (</a:t>
            </a:r>
            <a:r>
              <a:rPr lang="en-US" altLang="ko-KR" sz="2000" u="sng" dirty="0">
                <a:hlinkClick r:id="rId2"/>
              </a:rPr>
              <a:t>https://github.com/nolimits4web/swiper/releases</a:t>
            </a:r>
            <a:r>
              <a:rPr lang="en-US" altLang="ko-KR" sz="2000" dirty="0" smtClean="0"/>
              <a:t>)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- </a:t>
            </a:r>
            <a:r>
              <a:rPr lang="ko-KR" altLang="en-US" sz="2000" dirty="0" smtClean="0"/>
              <a:t>만약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로그인을</a:t>
            </a:r>
            <a:r>
              <a:rPr lang="ko-KR" altLang="en-US" sz="2000" dirty="0" smtClean="0"/>
              <a:t> 한 상태라면 </a:t>
            </a:r>
            <a:r>
              <a:rPr lang="ko-KR" altLang="en-US" sz="2000" dirty="0" err="1" smtClean="0"/>
              <a:t>네비게이션바에</a:t>
            </a:r>
            <a:r>
              <a:rPr lang="ko-KR" altLang="en-US" sz="2000" dirty="0" smtClean="0"/>
              <a:t> 로그인 아이콘은 사라지고 로그아웃 아이콘을 생성</a:t>
            </a:r>
            <a:r>
              <a:rPr lang="en-US" altLang="ko-KR" sz="2000" dirty="0" smtClean="0"/>
              <a:t>.</a:t>
            </a:r>
          </a:p>
          <a:p>
            <a:r>
              <a:rPr lang="en-US" altLang="ko-KR" sz="2000" dirty="0" smtClean="0"/>
              <a:t>  ({%  %}</a:t>
            </a:r>
            <a:r>
              <a:rPr lang="ko-KR" altLang="en-US" sz="2000" dirty="0" smtClean="0"/>
              <a:t>를 사용하여 </a:t>
            </a:r>
            <a:r>
              <a:rPr lang="en-US" altLang="ko-KR" sz="2000" dirty="0" smtClean="0"/>
              <a:t>html </a:t>
            </a:r>
            <a:r>
              <a:rPr lang="ko-KR" altLang="en-US" sz="2000" dirty="0" smtClean="0"/>
              <a:t>안에서 </a:t>
            </a:r>
            <a:r>
              <a:rPr lang="en-US" altLang="ko-KR" sz="2000" dirty="0" smtClean="0"/>
              <a:t>python </a:t>
            </a:r>
            <a:r>
              <a:rPr lang="ko-KR" altLang="en-US" sz="2000" dirty="0" smtClean="0"/>
              <a:t>언어를 사용</a:t>
            </a:r>
            <a:r>
              <a:rPr lang="en-US" altLang="ko-KR" sz="2000" dirty="0" smtClean="0"/>
              <a:t>.)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99" y="2876550"/>
            <a:ext cx="6647216" cy="3054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正方形/長方形 1"/>
          <p:cNvSpPr/>
          <p:nvPr/>
        </p:nvSpPr>
        <p:spPr>
          <a:xfrm>
            <a:off x="-1" y="6555394"/>
            <a:ext cx="12192001" cy="156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이등변 삼각형 12"/>
          <p:cNvSpPr/>
          <p:nvPr/>
        </p:nvSpPr>
        <p:spPr>
          <a:xfrm rot="10800000">
            <a:off x="0" y="0"/>
            <a:ext cx="540000" cy="540000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이등변 삼각형 13"/>
          <p:cNvSpPr/>
          <p:nvPr/>
        </p:nvSpPr>
        <p:spPr>
          <a:xfrm>
            <a:off x="11652000" y="6368925"/>
            <a:ext cx="540000" cy="540000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535" y="2876549"/>
            <a:ext cx="4889465" cy="305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353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3" b="77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3E123ECD-50A9-47CD-A954-5B93ACEC31F1}"/>
              </a:ext>
            </a:extLst>
          </p:cNvPr>
          <p:cNvGrpSpPr/>
          <p:nvPr/>
        </p:nvGrpSpPr>
        <p:grpSpPr>
          <a:xfrm>
            <a:off x="0" y="-10930"/>
            <a:ext cx="12192000" cy="6868932"/>
            <a:chOff x="0" y="-10930"/>
            <a:chExt cx="12192000" cy="6868932"/>
          </a:xfrm>
        </p:grpSpPr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7265DF37-E042-4E0E-8145-DF2831F7A8B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="" xmlns:a16="http://schemas.microsoft.com/office/drawing/2014/main" id="{A39E460E-FB92-40B2-8259-5C5554FC4D3E}"/>
                </a:ext>
              </a:extLst>
            </p:cNvPr>
            <p:cNvSpPr/>
            <p:nvPr/>
          </p:nvSpPr>
          <p:spPr>
            <a:xfrm rot="5400000" flipV="1">
              <a:off x="5709533" y="375534"/>
              <a:ext cx="6868932" cy="6096003"/>
            </a:xfrm>
            <a:prstGeom prst="triangle">
              <a:avLst>
                <a:gd name="adj" fmla="val 50185"/>
              </a:avLst>
            </a:prstGeom>
            <a:solidFill>
              <a:srgbClr val="184D65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이등변 삼각형 30">
              <a:extLst>
                <a:ext uri="{FF2B5EF4-FFF2-40B4-BE49-F238E27FC236}">
                  <a16:creationId xmlns="" xmlns:a16="http://schemas.microsoft.com/office/drawing/2014/main" id="{D443AF3E-4CC5-4DFE-8866-36F72611CD8A}"/>
                </a:ext>
              </a:extLst>
            </p:cNvPr>
            <p:cNvSpPr/>
            <p:nvPr/>
          </p:nvSpPr>
          <p:spPr>
            <a:xfrm rot="5400000">
              <a:off x="5397503" y="698502"/>
              <a:ext cx="6857999" cy="5461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9900BF35-88B1-489A-9BA7-4409AA2777E2}"/>
              </a:ext>
            </a:extLst>
          </p:cNvPr>
          <p:cNvSpPr/>
          <p:nvPr/>
        </p:nvSpPr>
        <p:spPr>
          <a:xfrm>
            <a:off x="0" y="-10932"/>
            <a:ext cx="6096000" cy="6868934"/>
          </a:xfrm>
          <a:prstGeom prst="rect">
            <a:avLst/>
          </a:prstGeom>
          <a:solidFill>
            <a:schemeClr val="tx2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79CD6340-4140-4C85-B813-981C8DDD2AA0}"/>
              </a:ext>
            </a:extLst>
          </p:cNvPr>
          <p:cNvSpPr txBox="1"/>
          <p:nvPr/>
        </p:nvSpPr>
        <p:spPr>
          <a:xfrm>
            <a:off x="530173" y="3160524"/>
            <a:ext cx="5035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데이터베이스 활용하기</a:t>
            </a:r>
            <a:endParaRPr lang="ko-KR" altLang="en-US" sz="32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9889393A-6FF5-449B-94B3-60E826D9B4F6}"/>
              </a:ext>
            </a:extLst>
          </p:cNvPr>
          <p:cNvSpPr txBox="1"/>
          <p:nvPr/>
        </p:nvSpPr>
        <p:spPr>
          <a:xfrm>
            <a:off x="530173" y="2535310"/>
            <a:ext cx="5035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Part </a:t>
            </a:r>
            <a:r>
              <a:rPr lang="en-US" altLang="ko-KR" sz="2800" b="1" dirty="0" smtClean="0">
                <a:solidFill>
                  <a:schemeClr val="bg1"/>
                </a:solidFill>
                <a:ea typeface="나눔스퀘어 ExtraBold" panose="020B0600000101010101" pitchFamily="50" charset="-127"/>
              </a:rPr>
              <a:t>3.</a:t>
            </a:r>
            <a:endParaRPr lang="ko-KR" altLang="en-US" sz="28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="" xmlns:a16="http://schemas.microsoft.com/office/drawing/2014/main" id="{0BB95ACB-8F73-400C-8C3D-A7654DC5E89C}"/>
              </a:ext>
            </a:extLst>
          </p:cNvPr>
          <p:cNvCxnSpPr>
            <a:cxnSpLocks/>
          </p:cNvCxnSpPr>
          <p:nvPr/>
        </p:nvCxnSpPr>
        <p:spPr>
          <a:xfrm>
            <a:off x="558800" y="2349499"/>
            <a:ext cx="553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4FB0EC92-EAB2-4851-A56B-D7D1A3C2A299}"/>
              </a:ext>
            </a:extLst>
          </p:cNvPr>
          <p:cNvSpPr txBox="1"/>
          <p:nvPr/>
        </p:nvSpPr>
        <p:spPr>
          <a:xfrm>
            <a:off x="558800" y="3762656"/>
            <a:ext cx="1614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r>
              <a:rPr lang="en-US" altLang="ko-KR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(Back End)</a:t>
            </a:r>
            <a:r>
              <a:rPr lang="ko-KR" altLang="en-US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297767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0723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04387" y="315285"/>
            <a:ext cx="36102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bg1"/>
                </a:solidFill>
              </a:rPr>
              <a:t>데이터베이스 활용하기</a:t>
            </a:r>
            <a:endParaRPr lang="ko-KR" altLang="en-US" sz="3200" spc="-3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4C31E51-DC92-4A41-B361-6007362C14C9}"/>
              </a:ext>
            </a:extLst>
          </p:cNvPr>
          <p:cNvSpPr txBox="1"/>
          <p:nvPr/>
        </p:nvSpPr>
        <p:spPr>
          <a:xfrm>
            <a:off x="225287" y="126650"/>
            <a:ext cx="790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</a:rPr>
              <a:t>Part 3.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41403B9-8163-4805-B7C7-0E4150D1104E}"/>
              </a:ext>
            </a:extLst>
          </p:cNvPr>
          <p:cNvSpPr txBox="1"/>
          <p:nvPr/>
        </p:nvSpPr>
        <p:spPr>
          <a:xfrm flipH="1">
            <a:off x="447038" y="1444758"/>
            <a:ext cx="91922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300" dirty="0" smtClean="0">
                <a:solidFill>
                  <a:schemeClr val="accent1">
                    <a:lumMod val="50000"/>
                  </a:schemeClr>
                </a:solidFill>
              </a:rPr>
              <a:t>DB </a:t>
            </a:r>
            <a:r>
              <a:rPr lang="ko-KR" altLang="en-US" sz="3000" spc="-300" dirty="0" smtClean="0">
                <a:solidFill>
                  <a:schemeClr val="accent1">
                    <a:lumMod val="50000"/>
                  </a:schemeClr>
                </a:solidFill>
              </a:rPr>
              <a:t>설계 </a:t>
            </a:r>
            <a:r>
              <a:rPr lang="en-US" altLang="ko-KR" sz="3000" spc="-300" dirty="0">
                <a:solidFill>
                  <a:schemeClr val="accent1">
                    <a:lumMod val="50000"/>
                  </a:schemeClr>
                </a:solidFill>
              </a:rPr>
              <a:t>(DB </a:t>
            </a:r>
            <a:r>
              <a:rPr lang="ko-KR" altLang="en-US" sz="3000" spc="-300" dirty="0">
                <a:solidFill>
                  <a:schemeClr val="accent1">
                    <a:lumMod val="50000"/>
                  </a:schemeClr>
                </a:solidFill>
              </a:rPr>
              <a:t>선정</a:t>
            </a:r>
            <a:r>
              <a:rPr lang="en-US" altLang="ko-KR" sz="3000" spc="-30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sz="3000" spc="-3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ko-KR" altLang="en-US" sz="300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9" name="直線コネクタ 3"/>
          <p:cNvCxnSpPr/>
          <p:nvPr/>
        </p:nvCxnSpPr>
        <p:spPr>
          <a:xfrm>
            <a:off x="344557" y="211289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正方形/長方形 1"/>
          <p:cNvSpPr/>
          <p:nvPr/>
        </p:nvSpPr>
        <p:spPr>
          <a:xfrm>
            <a:off x="-1" y="6555394"/>
            <a:ext cx="12192001" cy="156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이등변 삼각형 29"/>
          <p:cNvSpPr/>
          <p:nvPr/>
        </p:nvSpPr>
        <p:spPr>
          <a:xfrm rot="10800000">
            <a:off x="0" y="0"/>
            <a:ext cx="540000" cy="540000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1" name="이등변 삼각형 30"/>
          <p:cNvSpPr/>
          <p:nvPr/>
        </p:nvSpPr>
        <p:spPr>
          <a:xfrm>
            <a:off x="11652000" y="6368925"/>
            <a:ext cx="540000" cy="540000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4FB0EC92-EAB2-4851-A56B-D7D1A3C2A299}"/>
              </a:ext>
            </a:extLst>
          </p:cNvPr>
          <p:cNvSpPr txBox="1"/>
          <p:nvPr/>
        </p:nvSpPr>
        <p:spPr>
          <a:xfrm>
            <a:off x="4066778" y="529885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엔드</a:t>
            </a:r>
            <a:r>
              <a:rPr lang="en-US" altLang="ko-KR" sz="1400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400" b="1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Baek</a:t>
            </a:r>
            <a:r>
              <a:rPr lang="en-US" altLang="ko-KR" sz="1400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End)</a:t>
            </a:r>
            <a:endParaRPr lang="ko-KR" altLang="en-US" sz="1300" spc="300" dirty="0">
              <a:solidFill>
                <a:schemeClr val="bg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489" y="2288826"/>
            <a:ext cx="3277236" cy="2058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489" y="4495800"/>
            <a:ext cx="3223221" cy="1702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44557" y="2412205"/>
            <a:ext cx="730401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- Python</a:t>
            </a:r>
            <a:r>
              <a:rPr lang="ko-KR" altLang="en-US" sz="2000" dirty="0" smtClean="0"/>
              <a:t>에 기본으로 설치되어있는 </a:t>
            </a:r>
            <a:r>
              <a:rPr lang="en-US" altLang="ko-KR" sz="2000" dirty="0" err="1" smtClean="0"/>
              <a:t>sqlite</a:t>
            </a:r>
            <a:r>
              <a:rPr lang="ko-KR" altLang="en-US" sz="2000" dirty="0" smtClean="0"/>
              <a:t>와 달리 </a:t>
            </a:r>
            <a:r>
              <a:rPr lang="en-US" altLang="ko-KR" sz="2000" dirty="0" err="1" smtClean="0"/>
              <a:t>Mariadb</a:t>
            </a:r>
            <a:r>
              <a:rPr lang="ko-KR" altLang="en-US" sz="2000" dirty="0" smtClean="0"/>
              <a:t>는 </a:t>
            </a:r>
            <a:endParaRPr lang="en-US" altLang="ko-KR" sz="2000" dirty="0" smtClean="0"/>
          </a:p>
          <a:p>
            <a:r>
              <a:rPr lang="ko-KR" altLang="en-US" sz="2000" dirty="0" smtClean="0"/>
              <a:t>  대용량 데이터 취급에 훨씬 용이하다는 장점을 가지고 있다</a:t>
            </a:r>
            <a:r>
              <a:rPr lang="en-US" altLang="ko-KR" sz="2000" dirty="0" smtClean="0"/>
              <a:t>.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- </a:t>
            </a:r>
            <a:r>
              <a:rPr lang="ko-KR" altLang="en-US" sz="2000" dirty="0" smtClean="0"/>
              <a:t>반면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따로 설치를 하지 않아도 사용할 수 있는 편리성을 가진</a:t>
            </a:r>
            <a:endParaRPr lang="en-US" altLang="ko-KR" sz="2000" dirty="0"/>
          </a:p>
          <a:p>
            <a:r>
              <a:rPr lang="en-US" altLang="ko-KR" sz="2000" dirty="0" smtClean="0"/>
              <a:t>  </a:t>
            </a:r>
            <a:r>
              <a:rPr lang="en-US" altLang="ko-KR" sz="2000" dirty="0" err="1" smtClean="0"/>
              <a:t>sqlite</a:t>
            </a:r>
            <a:r>
              <a:rPr lang="ko-KR" altLang="en-US" sz="2000" dirty="0" smtClean="0"/>
              <a:t>는 훨씬 많은 정보를 찾아볼 수 있다</a:t>
            </a:r>
            <a:r>
              <a:rPr lang="en-US" altLang="ko-KR" sz="2000" dirty="0" smtClean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- </a:t>
            </a:r>
            <a:r>
              <a:rPr lang="ko-KR" altLang="en-US" sz="2000" dirty="0" smtClean="0"/>
              <a:t>특히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위키독스의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‘</a:t>
            </a:r>
            <a:r>
              <a:rPr lang="ko-KR" altLang="en-US" sz="2000" dirty="0" smtClean="0"/>
              <a:t>점프 투 플라스크</a:t>
            </a:r>
            <a:r>
              <a:rPr lang="en-US" altLang="ko-KR" sz="2000" dirty="0" smtClean="0"/>
              <a:t>’</a:t>
            </a:r>
            <a:r>
              <a:rPr lang="ko-KR" altLang="en-US" sz="2000" dirty="0" smtClean="0"/>
              <a:t>를 보면 </a:t>
            </a:r>
            <a:r>
              <a:rPr lang="en-US" altLang="ko-KR" sz="2000" dirty="0" err="1" smtClean="0"/>
              <a:t>sqlite</a:t>
            </a:r>
            <a:r>
              <a:rPr lang="ko-KR" altLang="en-US" sz="2000" dirty="0" smtClean="0"/>
              <a:t>를 기반으로 </a:t>
            </a:r>
            <a:endParaRPr lang="en-US" altLang="ko-KR" sz="2000" dirty="0" smtClean="0"/>
          </a:p>
          <a:p>
            <a:r>
              <a:rPr lang="en-US" altLang="ko-KR" sz="2000" dirty="0" smtClean="0"/>
              <a:t> </a:t>
            </a:r>
            <a:r>
              <a:rPr lang="ko-KR" altLang="en-US" sz="2000" dirty="0" smtClean="0"/>
              <a:t>상세한 설명을 볼 수 있으며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검색할 경우 대부분의 사람들이 </a:t>
            </a:r>
            <a:endParaRPr lang="en-US" altLang="ko-KR" sz="2000" dirty="0"/>
          </a:p>
          <a:p>
            <a:r>
              <a:rPr lang="en-US" altLang="ko-KR" sz="2000" dirty="0" smtClean="0"/>
              <a:t> </a:t>
            </a:r>
            <a:r>
              <a:rPr lang="ko-KR" altLang="en-US" sz="2000" dirty="0" smtClean="0"/>
              <a:t>이 책을 기반으로 데이터베이스를 활용한 사실을 볼 수 있다</a:t>
            </a:r>
            <a:r>
              <a:rPr lang="en-US" altLang="ko-KR" sz="2000" dirty="0" smtClean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- </a:t>
            </a:r>
            <a:r>
              <a:rPr lang="ko-KR" altLang="en-US" sz="2000" dirty="0" smtClean="0"/>
              <a:t>또한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실제 쇼핑몰 운영이 아닌 학습 목적의 프로젝트로 </a:t>
            </a:r>
            <a:r>
              <a:rPr lang="en-US" altLang="ko-KR" sz="2000" dirty="0" err="1" smtClean="0"/>
              <a:t>sqlite</a:t>
            </a:r>
            <a:r>
              <a:rPr lang="ko-KR" altLang="en-US" sz="2000" dirty="0" smtClean="0"/>
              <a:t>를</a:t>
            </a:r>
            <a:endParaRPr lang="en-US" altLang="ko-KR" sz="2000" dirty="0" smtClean="0"/>
          </a:p>
          <a:p>
            <a:r>
              <a:rPr lang="en-US" altLang="ko-KR" sz="2000" dirty="0" smtClean="0"/>
              <a:t>  </a:t>
            </a:r>
            <a:r>
              <a:rPr lang="ko-KR" altLang="en-US" sz="2000" dirty="0" smtClean="0"/>
              <a:t>선정하게 되었다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3406484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1984614C-0FDD-447E-8F81-BA30AF7266D3}"/>
              </a:ext>
            </a:extLst>
          </p:cNvPr>
          <p:cNvGrpSpPr/>
          <p:nvPr/>
        </p:nvGrpSpPr>
        <p:grpSpPr>
          <a:xfrm>
            <a:off x="447039" y="221117"/>
            <a:ext cx="3441967" cy="904702"/>
            <a:chOff x="447040" y="221117"/>
            <a:chExt cx="971432" cy="904702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839E6638-424E-4D64-8FB6-31D43237A3A1}"/>
                </a:ext>
              </a:extLst>
            </p:cNvPr>
            <p:cNvSpPr txBox="1"/>
            <p:nvPr/>
          </p:nvSpPr>
          <p:spPr>
            <a:xfrm>
              <a:off x="447040" y="221117"/>
              <a:ext cx="97143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dirty="0">
                  <a:solidFill>
                    <a:schemeClr val="accent1">
                      <a:lumMod val="50000"/>
                    </a:schemeClr>
                  </a:solidFill>
                </a:rPr>
                <a:t>DB </a:t>
              </a:r>
              <a:r>
                <a:rPr lang="ko-KR" altLang="en-US" sz="3000" dirty="0">
                  <a:solidFill>
                    <a:schemeClr val="accent1">
                      <a:lumMod val="50000"/>
                    </a:schemeClr>
                  </a:solidFill>
                </a:rPr>
                <a:t>설계 </a:t>
              </a:r>
              <a:r>
                <a:rPr lang="en-US" altLang="ko-KR" sz="3000" dirty="0">
                  <a:solidFill>
                    <a:schemeClr val="accent1">
                      <a:lumMod val="50000"/>
                    </a:schemeClr>
                  </a:solidFill>
                </a:rPr>
                <a:t>(DA# </a:t>
              </a:r>
              <a:r>
                <a:rPr lang="ko-KR" altLang="en-US" sz="3000" dirty="0">
                  <a:solidFill>
                    <a:schemeClr val="accent1">
                      <a:lumMod val="50000"/>
                    </a:schemeClr>
                  </a:solidFill>
                </a:rPr>
                <a:t>활용</a:t>
              </a:r>
              <a:r>
                <a:rPr lang="en-US" altLang="ko-KR" sz="3000" dirty="0">
                  <a:solidFill>
                    <a:schemeClr val="accent1">
                      <a:lumMod val="50000"/>
                    </a:schemeClr>
                  </a:solidFill>
                </a:rPr>
                <a:t>)</a:t>
              </a:r>
              <a:endParaRPr lang="ko-KR" altLang="en-US" sz="3000" spc="-3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12B93AB2-B3EA-4C46-8604-0E19F3F2D08C}"/>
                </a:ext>
              </a:extLst>
            </p:cNvPr>
            <p:cNvSpPr txBox="1"/>
            <p:nvPr/>
          </p:nvSpPr>
          <p:spPr>
            <a:xfrm>
              <a:off x="447040" y="787265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cxnSp>
        <p:nvCxnSpPr>
          <p:cNvPr id="11" name="直線コネクタ 3"/>
          <p:cNvCxnSpPr>
            <a:cxnSpLocks/>
          </p:cNvCxnSpPr>
          <p:nvPr/>
        </p:nvCxnSpPr>
        <p:spPr>
          <a:xfrm>
            <a:off x="344556" y="893693"/>
            <a:ext cx="1184744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1"/>
          <p:cNvSpPr/>
          <p:nvPr/>
        </p:nvSpPr>
        <p:spPr>
          <a:xfrm>
            <a:off x="-1" y="6555394"/>
            <a:ext cx="12192001" cy="156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이등변 삼각형 24"/>
          <p:cNvSpPr/>
          <p:nvPr/>
        </p:nvSpPr>
        <p:spPr>
          <a:xfrm rot="10800000">
            <a:off x="0" y="0"/>
            <a:ext cx="540000" cy="540000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6" name="이등변 삼각형 25"/>
          <p:cNvSpPr/>
          <p:nvPr/>
        </p:nvSpPr>
        <p:spPr>
          <a:xfrm>
            <a:off x="11652000" y="6368925"/>
            <a:ext cx="540000" cy="540000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925" y="1514475"/>
            <a:ext cx="5013075" cy="3989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44558" y="1514475"/>
            <a:ext cx="648486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- </a:t>
            </a:r>
            <a:r>
              <a:rPr lang="ko-KR" altLang="en-US" sz="2000" dirty="0" smtClean="0"/>
              <a:t>회원가입과 </a:t>
            </a:r>
            <a:r>
              <a:rPr lang="ko-KR" altLang="en-US" sz="2000" dirty="0" err="1" smtClean="0"/>
              <a:t>로그인은</a:t>
            </a:r>
            <a:r>
              <a:rPr lang="ko-KR" altLang="en-US" sz="2000" dirty="0" smtClean="0"/>
              <a:t> 시스템으로 처리</a:t>
            </a:r>
            <a:r>
              <a:rPr lang="en-US" altLang="ko-KR" sz="2000" dirty="0" smtClean="0"/>
              <a:t>.</a:t>
            </a:r>
          </a:p>
          <a:p>
            <a:r>
              <a:rPr lang="en-US" altLang="ko-KR" sz="2000" dirty="0" smtClean="0"/>
              <a:t>  (</a:t>
            </a:r>
            <a:r>
              <a:rPr lang="ko-KR" altLang="en-US" sz="2000" dirty="0" smtClean="0"/>
              <a:t>데이터베이스 설계는 정보에 대한 유동만 나타내기 때문에</a:t>
            </a:r>
            <a:endParaRPr lang="en-US" altLang="ko-KR" sz="2000" dirty="0" smtClean="0"/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</a:t>
            </a:r>
            <a:r>
              <a:rPr lang="ko-KR" altLang="en-US" sz="2000" dirty="0" smtClean="0"/>
              <a:t>회원가입과 로그인과 같은 시스템으로 처리하는 부분은    </a:t>
            </a:r>
            <a:endParaRPr lang="en-US" altLang="ko-KR" sz="2000" dirty="0" smtClean="0"/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</a:t>
            </a:r>
            <a:r>
              <a:rPr lang="ko-KR" altLang="en-US" sz="2000" dirty="0" smtClean="0"/>
              <a:t>연결시키지 않는다</a:t>
            </a:r>
            <a:r>
              <a:rPr lang="en-US" altLang="ko-KR" sz="2000" dirty="0" smtClean="0"/>
              <a:t>.)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- </a:t>
            </a:r>
            <a:r>
              <a:rPr lang="ko-KR" altLang="en-US" sz="2000" dirty="0" smtClean="0"/>
              <a:t>한 명의 사용자는 하나의 </a:t>
            </a:r>
            <a:r>
              <a:rPr lang="ko-KR" altLang="en-US" sz="2000" dirty="0" err="1" smtClean="0"/>
              <a:t>카트를</a:t>
            </a:r>
            <a:r>
              <a:rPr lang="ko-KR" altLang="en-US" sz="2000" dirty="0" smtClean="0"/>
              <a:t> 가진다</a:t>
            </a:r>
            <a:r>
              <a:rPr lang="en-US" altLang="ko-KR" sz="2000" dirty="0" smtClean="0"/>
              <a:t>.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- </a:t>
            </a:r>
            <a:r>
              <a:rPr lang="ko-KR" altLang="en-US" sz="2000" dirty="0" smtClean="0"/>
              <a:t>한 명의 사용자는 여러 개의 제품을 고를 수 있다</a:t>
            </a:r>
            <a:r>
              <a:rPr lang="en-US" altLang="ko-KR" sz="2000" dirty="0" smtClean="0"/>
              <a:t>.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- </a:t>
            </a:r>
            <a:r>
              <a:rPr lang="ko-KR" altLang="en-US" sz="2000" dirty="0" smtClean="0"/>
              <a:t>하나의 </a:t>
            </a:r>
            <a:r>
              <a:rPr lang="ko-KR" altLang="en-US" sz="2000" dirty="0" err="1" smtClean="0"/>
              <a:t>카트에는</a:t>
            </a:r>
            <a:r>
              <a:rPr lang="ko-KR" altLang="en-US" sz="2000" dirty="0" smtClean="0"/>
              <a:t> 여러 개의 제품이 담길 수 있다</a:t>
            </a:r>
            <a:r>
              <a:rPr lang="en-US" altLang="ko-KR" sz="2000" dirty="0" smtClean="0"/>
              <a:t>.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- </a:t>
            </a:r>
            <a:r>
              <a:rPr lang="ko-KR" altLang="en-US" sz="2000" dirty="0" smtClean="0"/>
              <a:t>한 명의 사용자는 여러 개의 제품을 구매할 수 있다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000493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1984614C-0FDD-447E-8F81-BA30AF7266D3}"/>
              </a:ext>
            </a:extLst>
          </p:cNvPr>
          <p:cNvGrpSpPr/>
          <p:nvPr/>
        </p:nvGrpSpPr>
        <p:grpSpPr>
          <a:xfrm>
            <a:off x="447039" y="221117"/>
            <a:ext cx="3393877" cy="904702"/>
            <a:chOff x="447040" y="221117"/>
            <a:chExt cx="957859" cy="904702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839E6638-424E-4D64-8FB6-31D43237A3A1}"/>
                </a:ext>
              </a:extLst>
            </p:cNvPr>
            <p:cNvSpPr txBox="1"/>
            <p:nvPr/>
          </p:nvSpPr>
          <p:spPr>
            <a:xfrm>
              <a:off x="447040" y="221117"/>
              <a:ext cx="95785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dirty="0">
                  <a:solidFill>
                    <a:schemeClr val="accent1">
                      <a:lumMod val="50000"/>
                    </a:schemeClr>
                  </a:solidFill>
                </a:rPr>
                <a:t>DB </a:t>
              </a:r>
              <a:r>
                <a:rPr lang="ko-KR" altLang="en-US" sz="3000" dirty="0" smtClean="0">
                  <a:solidFill>
                    <a:schemeClr val="accent1">
                      <a:lumMod val="50000"/>
                    </a:schemeClr>
                  </a:solidFill>
                </a:rPr>
                <a:t>적용 </a:t>
              </a:r>
              <a:r>
                <a:rPr lang="en-US" altLang="ko-KR" sz="3000" dirty="0" smtClean="0">
                  <a:solidFill>
                    <a:schemeClr val="accent1">
                      <a:lumMod val="50000"/>
                    </a:schemeClr>
                  </a:solidFill>
                </a:rPr>
                <a:t>(</a:t>
              </a:r>
              <a:r>
                <a:rPr lang="ko-KR" altLang="en-US" sz="3000" dirty="0" smtClean="0">
                  <a:solidFill>
                    <a:schemeClr val="accent1">
                      <a:lumMod val="50000"/>
                    </a:schemeClr>
                  </a:solidFill>
                </a:rPr>
                <a:t>회원가입</a:t>
              </a:r>
              <a:r>
                <a:rPr lang="en-US" altLang="ko-KR" sz="3000" dirty="0" smtClean="0">
                  <a:solidFill>
                    <a:schemeClr val="accent1">
                      <a:lumMod val="50000"/>
                    </a:schemeClr>
                  </a:solidFill>
                </a:rPr>
                <a:t>)</a:t>
              </a:r>
              <a:endParaRPr lang="ko-KR" altLang="en-US" sz="3000" spc="-3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12B93AB2-B3EA-4C46-8604-0E19F3F2D08C}"/>
                </a:ext>
              </a:extLst>
            </p:cNvPr>
            <p:cNvSpPr txBox="1"/>
            <p:nvPr/>
          </p:nvSpPr>
          <p:spPr>
            <a:xfrm>
              <a:off x="447040" y="787265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cxnSp>
        <p:nvCxnSpPr>
          <p:cNvPr id="11" name="直線コネクタ 3"/>
          <p:cNvCxnSpPr>
            <a:cxnSpLocks/>
          </p:cNvCxnSpPr>
          <p:nvPr/>
        </p:nvCxnSpPr>
        <p:spPr>
          <a:xfrm>
            <a:off x="344556" y="893693"/>
            <a:ext cx="1184744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1"/>
          <p:cNvSpPr/>
          <p:nvPr/>
        </p:nvSpPr>
        <p:spPr>
          <a:xfrm>
            <a:off x="-1" y="6555394"/>
            <a:ext cx="12192001" cy="156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이등변 삼각형 24"/>
          <p:cNvSpPr/>
          <p:nvPr/>
        </p:nvSpPr>
        <p:spPr>
          <a:xfrm rot="10800000">
            <a:off x="0" y="0"/>
            <a:ext cx="540000" cy="540000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6" name="이등변 삼각형 25"/>
          <p:cNvSpPr/>
          <p:nvPr/>
        </p:nvSpPr>
        <p:spPr>
          <a:xfrm>
            <a:off x="11652000" y="6368925"/>
            <a:ext cx="540000" cy="540000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56" y="1357595"/>
            <a:ext cx="5029200" cy="3660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55" y="5154831"/>
            <a:ext cx="5029199" cy="930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86400" y="1582541"/>
            <a:ext cx="661035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- User </a:t>
            </a:r>
            <a:r>
              <a:rPr lang="ko-KR" altLang="en-US" sz="2000" dirty="0" smtClean="0"/>
              <a:t>테이블에는 총 </a:t>
            </a:r>
            <a:r>
              <a:rPr lang="en-US" altLang="ko-KR" sz="2000" dirty="0" smtClean="0"/>
              <a:t>4</a:t>
            </a:r>
            <a:r>
              <a:rPr lang="ko-KR" altLang="en-US" sz="2000" dirty="0" smtClean="0"/>
              <a:t>개의 데이터를 저장할 수 있다</a:t>
            </a:r>
            <a:r>
              <a:rPr lang="en-US" altLang="ko-KR" sz="2000" dirty="0" smtClean="0"/>
              <a:t>.</a:t>
            </a:r>
          </a:p>
          <a:p>
            <a:r>
              <a:rPr lang="en-US" altLang="ko-KR" sz="2000" dirty="0" smtClean="0"/>
              <a:t>    id            : Integer</a:t>
            </a:r>
            <a:r>
              <a:rPr lang="ko-KR" altLang="en-US" sz="2000" dirty="0" smtClean="0"/>
              <a:t>를 사용하여 가입하는 유저의 순서대로</a:t>
            </a:r>
            <a:endParaRPr lang="en-US" altLang="ko-KR" sz="2000" dirty="0" smtClean="0"/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               </a:t>
            </a:r>
            <a:r>
              <a:rPr lang="ko-KR" altLang="en-US" sz="2000" dirty="0" smtClean="0"/>
              <a:t>고유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번호를 적용</a:t>
            </a:r>
            <a:r>
              <a:rPr lang="en-US" altLang="ko-KR" sz="2000" dirty="0" smtClean="0"/>
              <a:t>.</a:t>
            </a:r>
          </a:p>
          <a:p>
            <a:r>
              <a:rPr lang="en-US" altLang="ko-KR" sz="2000" dirty="0" smtClean="0"/>
              <a:t>    username : </a:t>
            </a:r>
            <a:r>
              <a:rPr lang="ko-KR" altLang="en-US" sz="2000" dirty="0" smtClean="0"/>
              <a:t>로그인 할 때 필요한 아이디로 </a:t>
            </a:r>
            <a:r>
              <a:rPr lang="en-US" altLang="ko-KR" sz="2000" dirty="0" smtClean="0"/>
              <a:t>3</a:t>
            </a:r>
            <a:r>
              <a:rPr lang="ko-KR" altLang="en-US" sz="2000" dirty="0" smtClean="0"/>
              <a:t>글자 이상</a:t>
            </a:r>
            <a:r>
              <a:rPr lang="en-US" altLang="ko-KR" sz="2000" dirty="0" smtClean="0"/>
              <a:t>, 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                25</a:t>
            </a:r>
            <a:r>
              <a:rPr lang="ko-KR" altLang="en-US" sz="2000" dirty="0" smtClean="0"/>
              <a:t>글자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이하를 </a:t>
            </a:r>
            <a:r>
              <a:rPr lang="ko-KR" altLang="en-US" sz="2000" dirty="0" err="1" smtClean="0"/>
              <a:t>만족해야한다</a:t>
            </a:r>
            <a:r>
              <a:rPr lang="en-US" altLang="ko-KR" sz="2000" dirty="0" smtClean="0"/>
              <a:t>.</a:t>
            </a:r>
          </a:p>
          <a:p>
            <a:r>
              <a:rPr lang="en-US" altLang="ko-KR" sz="2000" dirty="0" smtClean="0"/>
              <a:t>    password : </a:t>
            </a:r>
            <a:r>
              <a:rPr lang="ko-KR" altLang="en-US" sz="2000" dirty="0" smtClean="0"/>
              <a:t>만약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비밀번호와 비밀번호 확인에 적힌 </a:t>
            </a:r>
            <a:endParaRPr lang="en-US" altLang="ko-KR" sz="2000" dirty="0" smtClean="0"/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                </a:t>
            </a:r>
            <a:r>
              <a:rPr lang="ko-KR" altLang="en-US" sz="2000" dirty="0" smtClean="0"/>
              <a:t>문자가 다를 경우 회원가입을 할 수 없다</a:t>
            </a:r>
            <a:r>
              <a:rPr lang="en-US" altLang="ko-KR" sz="2000" dirty="0" smtClean="0"/>
              <a:t>.</a:t>
            </a:r>
          </a:p>
          <a:p>
            <a:r>
              <a:rPr lang="en-US" altLang="ko-KR" sz="2000" dirty="0" smtClean="0"/>
              <a:t>    email        : </a:t>
            </a:r>
            <a:r>
              <a:rPr lang="ko-KR" altLang="en-US" sz="2000" dirty="0" smtClean="0"/>
              <a:t>비밀번호를 잊었을 경우 필요</a:t>
            </a:r>
            <a:r>
              <a:rPr lang="en-US" altLang="ko-KR" sz="2000" dirty="0" smtClean="0"/>
              <a:t>.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- app.py </a:t>
            </a:r>
            <a:r>
              <a:rPr lang="ko-KR" altLang="en-US" sz="2000" dirty="0" smtClean="0"/>
              <a:t>파일에 좌측 코드를 작성한 후</a:t>
            </a:r>
            <a:r>
              <a:rPr lang="en-US" altLang="ko-KR" sz="2000" dirty="0" smtClean="0"/>
              <a:t>, python </a:t>
            </a:r>
            <a:r>
              <a:rPr lang="ko-KR" altLang="en-US" sz="2000" dirty="0" smtClean="0"/>
              <a:t>터미널 실행</a:t>
            </a:r>
            <a:r>
              <a:rPr lang="en-US" altLang="ko-KR" sz="2000" dirty="0" smtClean="0"/>
              <a:t>.</a:t>
            </a:r>
            <a:endParaRPr lang="en-US" altLang="ko-KR" sz="2000" dirty="0"/>
          </a:p>
          <a:p>
            <a:endParaRPr lang="en-US" altLang="ko-KR" dirty="0" smtClean="0"/>
          </a:p>
          <a:p>
            <a:r>
              <a:rPr lang="en-US" altLang="ko-KR" sz="2000" dirty="0" smtClean="0"/>
              <a:t>- &gt;&gt;&gt; from app import app, </a:t>
            </a:r>
            <a:r>
              <a:rPr lang="en-US" altLang="ko-KR" sz="2000" dirty="0" err="1" smtClean="0"/>
              <a:t>db</a:t>
            </a:r>
            <a:r>
              <a:rPr lang="en-US" altLang="ko-KR" sz="2000" dirty="0" smtClean="0"/>
              <a:t>, User</a:t>
            </a:r>
          </a:p>
          <a:p>
            <a:r>
              <a:rPr lang="en-US" altLang="ko-KR" sz="2000" dirty="0" smtClean="0"/>
              <a:t>  &gt;&gt;&gt; </a:t>
            </a:r>
            <a:r>
              <a:rPr lang="en-US" altLang="ko-KR" sz="2000" dirty="0" err="1" smtClean="0"/>
              <a:t>db.create_all</a:t>
            </a:r>
            <a:r>
              <a:rPr lang="en-US" altLang="ko-KR" sz="2000" dirty="0" smtClean="0"/>
              <a:t>() </a:t>
            </a:r>
            <a:r>
              <a:rPr lang="ko-KR" altLang="en-US" sz="2000" dirty="0" smtClean="0"/>
              <a:t>을 실행하면 데이터베이스 파일이 생성</a:t>
            </a:r>
            <a:r>
              <a:rPr lang="en-US" altLang="ko-KR" sz="2000" dirty="0" smtClean="0"/>
              <a:t>.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47310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1"/>
          <p:cNvSpPr/>
          <p:nvPr/>
        </p:nvSpPr>
        <p:spPr>
          <a:xfrm>
            <a:off x="-1" y="6555394"/>
            <a:ext cx="12192001" cy="156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이등변 삼각형 24"/>
          <p:cNvSpPr/>
          <p:nvPr/>
        </p:nvSpPr>
        <p:spPr>
          <a:xfrm rot="10800000">
            <a:off x="0" y="0"/>
            <a:ext cx="540000" cy="540000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6" name="이등변 삼각형 25"/>
          <p:cNvSpPr/>
          <p:nvPr/>
        </p:nvSpPr>
        <p:spPr>
          <a:xfrm>
            <a:off x="11652000" y="6368925"/>
            <a:ext cx="540000" cy="540000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09" y="3407026"/>
            <a:ext cx="5962465" cy="2812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1" y="5254839"/>
            <a:ext cx="4367212" cy="1114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0" y="2884301"/>
            <a:ext cx="4495799" cy="226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52609" y="885825"/>
            <a:ext cx="108775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- </a:t>
            </a:r>
            <a:r>
              <a:rPr lang="ko-KR" altLang="en-US" sz="2000" dirty="0" smtClean="0"/>
              <a:t>만일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데이터베이스에 존재하는 것과 같은 아이디로 회원가입을 할 경우에는 에러 메시지를 전송</a:t>
            </a:r>
            <a:r>
              <a:rPr lang="en-US" altLang="ko-KR" sz="2000" dirty="0" smtClean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- </a:t>
            </a:r>
            <a:r>
              <a:rPr lang="ko-KR" altLang="en-US" sz="2000" dirty="0" smtClean="0"/>
              <a:t>데이터베이스에 저장되는 비밀번호는 해시 처리를 거쳐 암호화를 진행</a:t>
            </a:r>
            <a:r>
              <a:rPr lang="en-US" altLang="ko-KR" sz="2000" dirty="0" smtClean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- Html</a:t>
            </a:r>
            <a:r>
              <a:rPr lang="ko-KR" altLang="en-US" sz="2000" dirty="0" smtClean="0"/>
              <a:t>로 만든 회원가입 페이지에서 정보를 입력하고 </a:t>
            </a:r>
            <a:r>
              <a:rPr lang="en-US" altLang="ko-KR" sz="2000" dirty="0" smtClean="0"/>
              <a:t>create </a:t>
            </a:r>
            <a:r>
              <a:rPr lang="ko-KR" altLang="en-US" sz="2000" dirty="0" smtClean="0"/>
              <a:t>버튼을 누를 경우 회원가입을 완료</a:t>
            </a:r>
            <a:r>
              <a:rPr lang="en-US" altLang="ko-KR" sz="2000" dirty="0" smtClean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- </a:t>
            </a:r>
            <a:r>
              <a:rPr lang="ko-KR" altLang="en-US" sz="2000" dirty="0" smtClean="0"/>
              <a:t>저장된 회원의 정보는 </a:t>
            </a:r>
            <a:r>
              <a:rPr lang="en-US" altLang="ko-KR" sz="2000" dirty="0" smtClean="0"/>
              <a:t>DB Browser</a:t>
            </a:r>
            <a:r>
              <a:rPr lang="ko-KR" altLang="en-US" sz="2000" dirty="0" smtClean="0"/>
              <a:t>에서 확인 가능</a:t>
            </a:r>
            <a:r>
              <a:rPr lang="en-US" altLang="ko-KR" sz="2000" dirty="0" smtClean="0"/>
              <a:t>.</a:t>
            </a:r>
          </a:p>
          <a:p>
            <a:endParaRPr lang="en-US" altLang="ko-KR" sz="20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8259967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1984614C-0FDD-447E-8F81-BA30AF7266D3}"/>
              </a:ext>
            </a:extLst>
          </p:cNvPr>
          <p:cNvGrpSpPr/>
          <p:nvPr/>
        </p:nvGrpSpPr>
        <p:grpSpPr>
          <a:xfrm>
            <a:off x="447039" y="221117"/>
            <a:ext cx="2937022" cy="904702"/>
            <a:chOff x="447040" y="221117"/>
            <a:chExt cx="828920" cy="904702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839E6638-424E-4D64-8FB6-31D43237A3A1}"/>
                </a:ext>
              </a:extLst>
            </p:cNvPr>
            <p:cNvSpPr txBox="1"/>
            <p:nvPr/>
          </p:nvSpPr>
          <p:spPr>
            <a:xfrm>
              <a:off x="447040" y="221117"/>
              <a:ext cx="82892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dirty="0">
                  <a:solidFill>
                    <a:schemeClr val="accent1">
                      <a:lumMod val="50000"/>
                    </a:schemeClr>
                  </a:solidFill>
                </a:rPr>
                <a:t>DB </a:t>
              </a:r>
              <a:r>
                <a:rPr lang="ko-KR" altLang="en-US" sz="3000" dirty="0" smtClean="0">
                  <a:solidFill>
                    <a:schemeClr val="accent1">
                      <a:lumMod val="50000"/>
                    </a:schemeClr>
                  </a:solidFill>
                </a:rPr>
                <a:t>적용 </a:t>
              </a:r>
              <a:r>
                <a:rPr lang="en-US" altLang="ko-KR" sz="3000" dirty="0" smtClean="0">
                  <a:solidFill>
                    <a:schemeClr val="accent1">
                      <a:lumMod val="50000"/>
                    </a:schemeClr>
                  </a:solidFill>
                </a:rPr>
                <a:t>(</a:t>
              </a:r>
              <a:r>
                <a:rPr lang="ko-KR" altLang="en-US" sz="3000" dirty="0" smtClean="0">
                  <a:solidFill>
                    <a:schemeClr val="accent1">
                      <a:lumMod val="50000"/>
                    </a:schemeClr>
                  </a:solidFill>
                </a:rPr>
                <a:t>로그</a:t>
              </a:r>
              <a:r>
                <a:rPr lang="ko-KR" altLang="en-US" sz="3000" dirty="0">
                  <a:solidFill>
                    <a:schemeClr val="accent1">
                      <a:lumMod val="50000"/>
                    </a:schemeClr>
                  </a:solidFill>
                </a:rPr>
                <a:t>인</a:t>
              </a:r>
              <a:r>
                <a:rPr lang="en-US" altLang="ko-KR" sz="3000" dirty="0" smtClean="0">
                  <a:solidFill>
                    <a:schemeClr val="accent1">
                      <a:lumMod val="50000"/>
                    </a:schemeClr>
                  </a:solidFill>
                </a:rPr>
                <a:t>)</a:t>
              </a:r>
              <a:endParaRPr lang="ko-KR" altLang="en-US" sz="3000" spc="-3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12B93AB2-B3EA-4C46-8604-0E19F3F2D08C}"/>
                </a:ext>
              </a:extLst>
            </p:cNvPr>
            <p:cNvSpPr txBox="1"/>
            <p:nvPr/>
          </p:nvSpPr>
          <p:spPr>
            <a:xfrm>
              <a:off x="447040" y="787265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cxnSp>
        <p:nvCxnSpPr>
          <p:cNvPr id="11" name="直線コネクタ 3"/>
          <p:cNvCxnSpPr>
            <a:cxnSpLocks/>
          </p:cNvCxnSpPr>
          <p:nvPr/>
        </p:nvCxnSpPr>
        <p:spPr>
          <a:xfrm>
            <a:off x="344556" y="893693"/>
            <a:ext cx="1184744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1"/>
          <p:cNvSpPr/>
          <p:nvPr/>
        </p:nvSpPr>
        <p:spPr>
          <a:xfrm>
            <a:off x="-1" y="6555394"/>
            <a:ext cx="12192001" cy="156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이등변 삼각형 24"/>
          <p:cNvSpPr/>
          <p:nvPr/>
        </p:nvSpPr>
        <p:spPr>
          <a:xfrm rot="10800000">
            <a:off x="0" y="0"/>
            <a:ext cx="540000" cy="540000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6" name="이등변 삼각형 25"/>
          <p:cNvSpPr/>
          <p:nvPr/>
        </p:nvSpPr>
        <p:spPr>
          <a:xfrm>
            <a:off x="11652000" y="6368925"/>
            <a:ext cx="540000" cy="540000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57" y="1340258"/>
            <a:ext cx="5934773" cy="58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58" y="2068003"/>
            <a:ext cx="5934773" cy="313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29375" y="1524000"/>
            <a:ext cx="559117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- </a:t>
            </a:r>
            <a:r>
              <a:rPr lang="ko-KR" altLang="en-US" sz="2000" dirty="0" smtClean="0"/>
              <a:t>로그인 페이지에서 </a:t>
            </a:r>
            <a:r>
              <a:rPr lang="en-US" altLang="ko-KR" sz="2000" dirty="0" smtClean="0"/>
              <a:t>username</a:t>
            </a:r>
            <a:r>
              <a:rPr lang="ko-KR" altLang="en-US" sz="2000" dirty="0" smtClean="0"/>
              <a:t>과 </a:t>
            </a:r>
            <a:r>
              <a:rPr lang="en-US" altLang="ko-KR" sz="2000" dirty="0" smtClean="0"/>
              <a:t>password</a:t>
            </a:r>
            <a:r>
              <a:rPr lang="ko-KR" altLang="en-US" sz="2000" dirty="0" smtClean="0"/>
              <a:t>를</a:t>
            </a:r>
            <a:endParaRPr lang="en-US" altLang="ko-KR" sz="2000" dirty="0" smtClean="0"/>
          </a:p>
          <a:p>
            <a:r>
              <a:rPr lang="en-US" altLang="ko-KR" sz="2000" dirty="0" smtClean="0"/>
              <a:t>  </a:t>
            </a:r>
            <a:r>
              <a:rPr lang="ko-KR" altLang="en-US" sz="2000" dirty="0" smtClean="0"/>
              <a:t>받으면 데이터베이스에 저장된 정보와 비교</a:t>
            </a:r>
            <a:r>
              <a:rPr lang="en-US" altLang="ko-KR" sz="2000" dirty="0" smtClean="0"/>
              <a:t>.</a:t>
            </a:r>
            <a:r>
              <a:rPr lang="ko-KR" altLang="en-US" sz="2000" dirty="0" smtClean="0"/>
              <a:t> </a:t>
            </a:r>
            <a:endParaRPr lang="en-US" altLang="ko-KR" sz="2000" dirty="0" smtClean="0"/>
          </a:p>
          <a:p>
            <a:r>
              <a:rPr lang="en-US" altLang="ko-KR" sz="2000" dirty="0" smtClean="0"/>
              <a:t>  </a:t>
            </a:r>
          </a:p>
          <a:p>
            <a:r>
              <a:rPr lang="en-US" altLang="ko-KR" sz="2000" dirty="0" smtClean="0"/>
              <a:t>- </a:t>
            </a:r>
            <a:r>
              <a:rPr lang="ko-KR" altLang="en-US" sz="2000" dirty="0" smtClean="0"/>
              <a:t>데이터베이스에 존재하지 않는 아이디일 경우</a:t>
            </a:r>
            <a:r>
              <a:rPr lang="en-US" altLang="ko-KR" sz="2000" dirty="0" smtClean="0"/>
              <a:t>,</a:t>
            </a:r>
            <a:endParaRPr lang="en-US" altLang="ko-KR" sz="2000" dirty="0"/>
          </a:p>
          <a:p>
            <a:r>
              <a:rPr lang="en-US" altLang="ko-KR" sz="2000" dirty="0" smtClean="0"/>
              <a:t>  </a:t>
            </a:r>
            <a:r>
              <a:rPr lang="ko-KR" altLang="en-US" sz="2000" dirty="0" smtClean="0"/>
              <a:t>에러를 전송</a:t>
            </a:r>
            <a:r>
              <a:rPr lang="en-US" altLang="ko-KR" sz="2000" dirty="0" smtClean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- </a:t>
            </a:r>
            <a:r>
              <a:rPr lang="ko-KR" altLang="en-US" sz="2000" dirty="0" smtClean="0"/>
              <a:t>해시 처리된 비밀번호와 데이터베이스에 존재하는</a:t>
            </a:r>
            <a:endParaRPr lang="en-US" altLang="ko-KR" sz="2000" dirty="0" smtClean="0"/>
          </a:p>
          <a:p>
            <a:r>
              <a:rPr lang="en-US" altLang="ko-KR" sz="2000" dirty="0" smtClean="0"/>
              <a:t>  </a:t>
            </a:r>
            <a:r>
              <a:rPr lang="ko-KR" altLang="en-US" sz="2000" dirty="0" smtClean="0"/>
              <a:t>비밀번호가 같지 않으면 에러를 전송</a:t>
            </a:r>
            <a:r>
              <a:rPr lang="en-US" altLang="ko-KR" sz="2000" dirty="0" smtClean="0"/>
              <a:t>.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- Session</a:t>
            </a:r>
            <a:r>
              <a:rPr lang="ko-KR" altLang="en-US" sz="2000" dirty="0" smtClean="0"/>
              <a:t>에 </a:t>
            </a:r>
            <a:r>
              <a:rPr lang="en-US" altLang="ko-KR" sz="2000" dirty="0" smtClean="0"/>
              <a:t>Integer</a:t>
            </a:r>
            <a:r>
              <a:rPr lang="ko-KR" altLang="en-US" sz="2000" dirty="0" smtClean="0"/>
              <a:t>로 주어진 </a:t>
            </a:r>
            <a:r>
              <a:rPr lang="en-US" altLang="ko-KR" sz="2000" dirty="0" smtClean="0"/>
              <a:t>id</a:t>
            </a:r>
            <a:r>
              <a:rPr lang="ko-KR" altLang="en-US" sz="2000" dirty="0" smtClean="0"/>
              <a:t>를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저장</a:t>
            </a:r>
            <a:r>
              <a:rPr lang="en-US" altLang="ko-KR" sz="2000" dirty="0" smtClean="0"/>
              <a:t>.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- Session</a:t>
            </a:r>
            <a:r>
              <a:rPr lang="ko-KR" altLang="en-US" sz="2000" dirty="0" smtClean="0"/>
              <a:t>에 </a:t>
            </a:r>
            <a:r>
              <a:rPr lang="en-US" altLang="ko-KR" sz="2000" dirty="0" smtClean="0"/>
              <a:t>id</a:t>
            </a:r>
            <a:r>
              <a:rPr lang="ko-KR" altLang="en-US" sz="2000" dirty="0" smtClean="0"/>
              <a:t>가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존재한다면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네비게이션바에</a:t>
            </a:r>
            <a:endParaRPr lang="en-US" altLang="ko-KR" sz="2000" dirty="0"/>
          </a:p>
          <a:p>
            <a:r>
              <a:rPr lang="en-US" altLang="ko-KR" sz="2000" dirty="0" smtClean="0"/>
              <a:t> </a:t>
            </a:r>
            <a:r>
              <a:rPr lang="ko-KR" altLang="en-US" sz="2000" dirty="0" smtClean="0"/>
              <a:t>로그인 아이콘이 사라지고 로그아웃 아이콘이</a:t>
            </a:r>
            <a:endParaRPr lang="en-US" altLang="ko-KR" sz="2000" dirty="0" smtClean="0"/>
          </a:p>
          <a:p>
            <a:r>
              <a:rPr lang="en-US" altLang="ko-KR" sz="2000" dirty="0" smtClean="0"/>
              <a:t> </a:t>
            </a:r>
            <a:r>
              <a:rPr lang="ko-KR" altLang="en-US" sz="2000" dirty="0" smtClean="0"/>
              <a:t>나와 로그아웃이 가능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4" b="68031"/>
          <a:stretch/>
        </p:blipFill>
        <p:spPr bwMode="auto">
          <a:xfrm>
            <a:off x="344558" y="5364037"/>
            <a:ext cx="5923720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744792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1984614C-0FDD-447E-8F81-BA30AF7266D3}"/>
              </a:ext>
            </a:extLst>
          </p:cNvPr>
          <p:cNvGrpSpPr/>
          <p:nvPr/>
        </p:nvGrpSpPr>
        <p:grpSpPr>
          <a:xfrm>
            <a:off x="447039" y="221117"/>
            <a:ext cx="3393877" cy="904702"/>
            <a:chOff x="447040" y="221117"/>
            <a:chExt cx="957859" cy="904702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839E6638-424E-4D64-8FB6-31D43237A3A1}"/>
                </a:ext>
              </a:extLst>
            </p:cNvPr>
            <p:cNvSpPr txBox="1"/>
            <p:nvPr/>
          </p:nvSpPr>
          <p:spPr>
            <a:xfrm>
              <a:off x="447040" y="221117"/>
              <a:ext cx="95785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dirty="0">
                  <a:solidFill>
                    <a:schemeClr val="accent1">
                      <a:lumMod val="50000"/>
                    </a:schemeClr>
                  </a:solidFill>
                </a:rPr>
                <a:t>DB </a:t>
              </a:r>
              <a:r>
                <a:rPr lang="ko-KR" altLang="en-US" sz="3000" dirty="0" smtClean="0">
                  <a:solidFill>
                    <a:schemeClr val="accent1">
                      <a:lumMod val="50000"/>
                    </a:schemeClr>
                  </a:solidFill>
                </a:rPr>
                <a:t>적용 </a:t>
              </a:r>
              <a:r>
                <a:rPr lang="en-US" altLang="ko-KR" sz="3000" dirty="0" smtClean="0">
                  <a:solidFill>
                    <a:schemeClr val="accent1">
                      <a:lumMod val="50000"/>
                    </a:schemeClr>
                  </a:solidFill>
                </a:rPr>
                <a:t>(</a:t>
              </a:r>
              <a:r>
                <a:rPr lang="ko-KR" altLang="en-US" sz="3000" dirty="0" smtClean="0">
                  <a:solidFill>
                    <a:schemeClr val="accent1">
                      <a:lumMod val="50000"/>
                    </a:schemeClr>
                  </a:solidFill>
                </a:rPr>
                <a:t>제품 등록</a:t>
              </a:r>
              <a:r>
                <a:rPr lang="en-US" altLang="ko-KR" sz="3000" dirty="0" smtClean="0">
                  <a:solidFill>
                    <a:schemeClr val="accent1">
                      <a:lumMod val="50000"/>
                    </a:schemeClr>
                  </a:solidFill>
                </a:rPr>
                <a:t>)</a:t>
              </a:r>
              <a:endParaRPr lang="ko-KR" altLang="en-US" sz="3000" spc="-3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12B93AB2-B3EA-4C46-8604-0E19F3F2D08C}"/>
                </a:ext>
              </a:extLst>
            </p:cNvPr>
            <p:cNvSpPr txBox="1"/>
            <p:nvPr/>
          </p:nvSpPr>
          <p:spPr>
            <a:xfrm>
              <a:off x="447040" y="787265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cxnSp>
        <p:nvCxnSpPr>
          <p:cNvPr id="11" name="直線コネクタ 3"/>
          <p:cNvCxnSpPr>
            <a:cxnSpLocks/>
          </p:cNvCxnSpPr>
          <p:nvPr/>
        </p:nvCxnSpPr>
        <p:spPr>
          <a:xfrm>
            <a:off x="344556" y="893693"/>
            <a:ext cx="1184744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1"/>
          <p:cNvSpPr/>
          <p:nvPr/>
        </p:nvSpPr>
        <p:spPr>
          <a:xfrm>
            <a:off x="-1" y="6555394"/>
            <a:ext cx="12192001" cy="156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이등변 삼각형 24"/>
          <p:cNvSpPr/>
          <p:nvPr/>
        </p:nvSpPr>
        <p:spPr>
          <a:xfrm rot="10800000">
            <a:off x="0" y="0"/>
            <a:ext cx="540000" cy="540000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6" name="이등변 삼각형 25"/>
          <p:cNvSpPr/>
          <p:nvPr/>
        </p:nvSpPr>
        <p:spPr>
          <a:xfrm>
            <a:off x="11652000" y="6368925"/>
            <a:ext cx="540000" cy="540000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6820324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1984614C-0FDD-447E-8F81-BA30AF7266D3}"/>
              </a:ext>
            </a:extLst>
          </p:cNvPr>
          <p:cNvGrpSpPr/>
          <p:nvPr/>
        </p:nvGrpSpPr>
        <p:grpSpPr>
          <a:xfrm>
            <a:off x="447041" y="221117"/>
            <a:ext cx="1846596" cy="904702"/>
            <a:chOff x="447040" y="221117"/>
            <a:chExt cx="521167" cy="904702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839E6638-424E-4D64-8FB6-31D43237A3A1}"/>
                </a:ext>
              </a:extLst>
            </p:cNvPr>
            <p:cNvSpPr txBox="1"/>
            <p:nvPr/>
          </p:nvSpPr>
          <p:spPr>
            <a:xfrm>
              <a:off x="447040" y="221117"/>
              <a:ext cx="52116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dirty="0" err="1" smtClean="0">
                  <a:solidFill>
                    <a:schemeClr val="accent1">
                      <a:lumMod val="50000"/>
                    </a:schemeClr>
                  </a:solidFill>
                </a:rPr>
                <a:t>QnA</a:t>
              </a:r>
              <a:r>
                <a:rPr lang="en-US" altLang="ko-KR" sz="3000" dirty="0" smtClean="0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r>
                <a:rPr lang="ko-KR" altLang="en-US" sz="3000" dirty="0" err="1" smtClean="0">
                  <a:solidFill>
                    <a:schemeClr val="accent1">
                      <a:lumMod val="50000"/>
                    </a:schemeClr>
                  </a:solidFill>
                </a:rPr>
                <a:t>챗봇</a:t>
              </a:r>
              <a:r>
                <a:rPr lang="ko-KR" altLang="en-US" sz="3000" dirty="0" smtClean="0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endParaRPr lang="ko-KR" altLang="en-US" sz="3000" spc="-3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12B93AB2-B3EA-4C46-8604-0E19F3F2D08C}"/>
                </a:ext>
              </a:extLst>
            </p:cNvPr>
            <p:cNvSpPr txBox="1"/>
            <p:nvPr/>
          </p:nvSpPr>
          <p:spPr>
            <a:xfrm>
              <a:off x="447040" y="787265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cxnSp>
        <p:nvCxnSpPr>
          <p:cNvPr id="11" name="直線コネクタ 3"/>
          <p:cNvCxnSpPr>
            <a:cxnSpLocks/>
          </p:cNvCxnSpPr>
          <p:nvPr/>
        </p:nvCxnSpPr>
        <p:spPr>
          <a:xfrm>
            <a:off x="344556" y="893693"/>
            <a:ext cx="1184744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1"/>
          <p:cNvSpPr/>
          <p:nvPr/>
        </p:nvSpPr>
        <p:spPr>
          <a:xfrm>
            <a:off x="-1" y="6555394"/>
            <a:ext cx="12192001" cy="156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이등변 삼각형 24"/>
          <p:cNvSpPr/>
          <p:nvPr/>
        </p:nvSpPr>
        <p:spPr>
          <a:xfrm rot="10800000">
            <a:off x="0" y="0"/>
            <a:ext cx="540000" cy="540000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6" name="이등변 삼각형 25"/>
          <p:cNvSpPr/>
          <p:nvPr/>
        </p:nvSpPr>
        <p:spPr>
          <a:xfrm>
            <a:off x="11652000" y="6368925"/>
            <a:ext cx="540000" cy="540000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7037197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2" b="127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3E123ECD-50A9-47CD-A954-5B93ACEC31F1}"/>
              </a:ext>
            </a:extLst>
          </p:cNvPr>
          <p:cNvGrpSpPr/>
          <p:nvPr/>
        </p:nvGrpSpPr>
        <p:grpSpPr>
          <a:xfrm>
            <a:off x="0" y="-10930"/>
            <a:ext cx="12192000" cy="6868932"/>
            <a:chOff x="0" y="-10930"/>
            <a:chExt cx="12192000" cy="6868932"/>
          </a:xfrm>
        </p:grpSpPr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7265DF37-E042-4E0E-8145-DF2831F7A8B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="" xmlns:a16="http://schemas.microsoft.com/office/drawing/2014/main" id="{A39E460E-FB92-40B2-8259-5C5554FC4D3E}"/>
                </a:ext>
              </a:extLst>
            </p:cNvPr>
            <p:cNvSpPr/>
            <p:nvPr/>
          </p:nvSpPr>
          <p:spPr>
            <a:xfrm rot="5400000" flipV="1">
              <a:off x="5709533" y="375534"/>
              <a:ext cx="6868932" cy="6096003"/>
            </a:xfrm>
            <a:prstGeom prst="triangle">
              <a:avLst>
                <a:gd name="adj" fmla="val 50185"/>
              </a:avLst>
            </a:prstGeom>
            <a:solidFill>
              <a:srgbClr val="184D65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="" xmlns:a16="http://schemas.microsoft.com/office/drawing/2014/main" id="{D443AF3E-4CC5-4DFE-8866-36F72611CD8A}"/>
                </a:ext>
              </a:extLst>
            </p:cNvPr>
            <p:cNvSpPr/>
            <p:nvPr/>
          </p:nvSpPr>
          <p:spPr>
            <a:xfrm rot="5400000">
              <a:off x="5397503" y="698502"/>
              <a:ext cx="6857999" cy="5461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9900BF35-88B1-489A-9BA7-4409AA2777E2}"/>
              </a:ext>
            </a:extLst>
          </p:cNvPr>
          <p:cNvSpPr/>
          <p:nvPr/>
        </p:nvSpPr>
        <p:spPr>
          <a:xfrm>
            <a:off x="0" y="-10932"/>
            <a:ext cx="6096000" cy="6868934"/>
          </a:xfrm>
          <a:prstGeom prst="rect">
            <a:avLst/>
          </a:prstGeom>
          <a:solidFill>
            <a:schemeClr val="tx2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79CD6340-4140-4C85-B813-981C8DDD2AA0}"/>
              </a:ext>
            </a:extLst>
          </p:cNvPr>
          <p:cNvSpPr txBox="1"/>
          <p:nvPr/>
        </p:nvSpPr>
        <p:spPr>
          <a:xfrm>
            <a:off x="530173" y="3160524"/>
            <a:ext cx="5035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개선 사항 </a:t>
            </a:r>
            <a:r>
              <a:rPr lang="en-US" altLang="ko-KR" sz="3200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3200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아쉬운 점</a:t>
            </a:r>
            <a:endParaRPr lang="ko-KR" altLang="en-US" sz="32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9889393A-6FF5-449B-94B3-60E826D9B4F6}"/>
              </a:ext>
            </a:extLst>
          </p:cNvPr>
          <p:cNvSpPr txBox="1"/>
          <p:nvPr/>
        </p:nvSpPr>
        <p:spPr>
          <a:xfrm>
            <a:off x="530173" y="2535310"/>
            <a:ext cx="5035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Part 4</a:t>
            </a:r>
            <a:r>
              <a:rPr lang="en-US" altLang="ko-KR" sz="2800" b="1" dirty="0" smtClean="0">
                <a:solidFill>
                  <a:schemeClr val="bg1"/>
                </a:solidFill>
                <a:ea typeface="나눔스퀘어 Extra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0BB95ACB-8F73-400C-8C3D-A7654DC5E89C}"/>
              </a:ext>
            </a:extLst>
          </p:cNvPr>
          <p:cNvCxnSpPr>
            <a:cxnSpLocks/>
          </p:cNvCxnSpPr>
          <p:nvPr/>
        </p:nvCxnSpPr>
        <p:spPr>
          <a:xfrm>
            <a:off x="558800" y="2349499"/>
            <a:ext cx="553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81661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이등변 삼각형 24">
            <a:extLst>
              <a:ext uri="{FF2B5EF4-FFF2-40B4-BE49-F238E27FC236}">
                <a16:creationId xmlns="" xmlns:a16="http://schemas.microsoft.com/office/drawing/2014/main" id="{3535CBD4-5DD8-4785-86CD-4FD7076E5CAC}"/>
              </a:ext>
            </a:extLst>
          </p:cNvPr>
          <p:cNvSpPr/>
          <p:nvPr/>
        </p:nvSpPr>
        <p:spPr>
          <a:xfrm rot="5400000">
            <a:off x="-1592968" y="1592969"/>
            <a:ext cx="6868935" cy="3683000"/>
          </a:xfrm>
          <a:prstGeom prst="triangle">
            <a:avLst>
              <a:gd name="adj" fmla="val 0"/>
            </a:avLst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="" xmlns:a16="http://schemas.microsoft.com/office/drawing/2014/main" id="{800960AB-04BC-4B90-A57C-513D8F4B51F4}"/>
              </a:ext>
            </a:extLst>
          </p:cNvPr>
          <p:cNvGrpSpPr/>
          <p:nvPr/>
        </p:nvGrpSpPr>
        <p:grpSpPr>
          <a:xfrm>
            <a:off x="0" y="465221"/>
            <a:ext cx="7649688" cy="853881"/>
            <a:chOff x="0" y="465220"/>
            <a:chExt cx="12192000" cy="1229590"/>
          </a:xfrm>
        </p:grpSpPr>
        <p:sp>
          <p:nvSpPr>
            <p:cNvPr id="40" name="직사각형 39">
              <a:extLst>
                <a:ext uri="{FF2B5EF4-FFF2-40B4-BE49-F238E27FC236}">
                  <a16:creationId xmlns="" xmlns:a16="http://schemas.microsoft.com/office/drawing/2014/main" id="{6C2F3120-9862-4C3C-A605-489021D04389}"/>
                </a:ext>
              </a:extLst>
            </p:cNvPr>
            <p:cNvSpPr/>
            <p:nvPr/>
          </p:nvSpPr>
          <p:spPr>
            <a:xfrm>
              <a:off x="0" y="465220"/>
              <a:ext cx="12192000" cy="12031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8216426C-457E-40A8-8AA4-C7936D4A1DDE}"/>
                </a:ext>
              </a:extLst>
            </p:cNvPr>
            <p:cNvSpPr txBox="1"/>
            <p:nvPr/>
          </p:nvSpPr>
          <p:spPr>
            <a:xfrm>
              <a:off x="36088" y="498173"/>
              <a:ext cx="4550701" cy="1196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50000"/>
                    </a:schemeClr>
                  </a:solidFill>
                </a:rPr>
                <a:t>Contents</a:t>
              </a:r>
              <a:endParaRPr lang="ko-KR" altLang="en-US" sz="48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="" xmlns:a16="http://schemas.microsoft.com/office/drawing/2014/main" id="{CCBA1550-8503-4C0F-A249-C80423AC1EEC}"/>
              </a:ext>
            </a:extLst>
          </p:cNvPr>
          <p:cNvGrpSpPr/>
          <p:nvPr/>
        </p:nvGrpSpPr>
        <p:grpSpPr>
          <a:xfrm>
            <a:off x="1088192" y="1656781"/>
            <a:ext cx="5307753" cy="753239"/>
            <a:chOff x="1088192" y="2426367"/>
            <a:chExt cx="5878173" cy="834189"/>
          </a:xfrm>
        </p:grpSpPr>
        <p:sp>
          <p:nvSpPr>
            <p:cNvPr id="43" name="직사각형 42">
              <a:extLst>
                <a:ext uri="{FF2B5EF4-FFF2-40B4-BE49-F238E27FC236}">
                  <a16:creationId xmlns="" xmlns:a16="http://schemas.microsoft.com/office/drawing/2014/main" id="{F2C43422-DCBB-426B-9D4F-DC0BE9237952}"/>
                </a:ext>
              </a:extLst>
            </p:cNvPr>
            <p:cNvSpPr/>
            <p:nvPr/>
          </p:nvSpPr>
          <p:spPr>
            <a:xfrm>
              <a:off x="1088192" y="2426368"/>
              <a:ext cx="834188" cy="8341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1D5652E9-F3A7-43D7-B881-3A249DB1D8B6}"/>
                </a:ext>
              </a:extLst>
            </p:cNvPr>
            <p:cNvSpPr txBox="1"/>
            <p:nvPr/>
          </p:nvSpPr>
          <p:spPr>
            <a:xfrm>
              <a:off x="1241431" y="2426367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50000"/>
                    </a:schemeClr>
                  </a:solidFill>
                </a:rPr>
                <a:t>1</a:t>
              </a:r>
              <a:endParaRPr lang="ko-KR" altLang="en-US" sz="48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112F7CD5-7DFE-4C49-978B-5E7D6411A371}"/>
                </a:ext>
              </a:extLst>
            </p:cNvPr>
            <p:cNvSpPr txBox="1"/>
            <p:nvPr/>
          </p:nvSpPr>
          <p:spPr>
            <a:xfrm>
              <a:off x="2178636" y="2553737"/>
              <a:ext cx="4787729" cy="579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>
                  <a:solidFill>
                    <a:schemeClr val="bg2">
                      <a:lumMod val="25000"/>
                    </a:schemeClr>
                  </a:solidFill>
                </a:rPr>
                <a:t>프로젝트 선정</a:t>
              </a:r>
              <a:endParaRPr lang="ko-KR" altLang="en-US" sz="28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="" xmlns:a16="http://schemas.microsoft.com/office/drawing/2014/main" id="{CCBA1550-8503-4C0F-A249-C80423AC1EEC}"/>
              </a:ext>
            </a:extLst>
          </p:cNvPr>
          <p:cNvGrpSpPr/>
          <p:nvPr/>
        </p:nvGrpSpPr>
        <p:grpSpPr>
          <a:xfrm>
            <a:off x="1088192" y="2861466"/>
            <a:ext cx="5307752" cy="830997"/>
            <a:chOff x="1088192" y="2426367"/>
            <a:chExt cx="5878172" cy="920304"/>
          </a:xfrm>
        </p:grpSpPr>
        <p:sp>
          <p:nvSpPr>
            <p:cNvPr id="47" name="직사각형 46">
              <a:extLst>
                <a:ext uri="{FF2B5EF4-FFF2-40B4-BE49-F238E27FC236}">
                  <a16:creationId xmlns="" xmlns:a16="http://schemas.microsoft.com/office/drawing/2014/main" id="{F2C43422-DCBB-426B-9D4F-DC0BE9237952}"/>
                </a:ext>
              </a:extLst>
            </p:cNvPr>
            <p:cNvSpPr/>
            <p:nvPr/>
          </p:nvSpPr>
          <p:spPr>
            <a:xfrm>
              <a:off x="1088192" y="2426368"/>
              <a:ext cx="834188" cy="8341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1D5652E9-F3A7-43D7-B881-3A249DB1D8B6}"/>
                </a:ext>
              </a:extLst>
            </p:cNvPr>
            <p:cNvSpPr txBox="1"/>
            <p:nvPr/>
          </p:nvSpPr>
          <p:spPr>
            <a:xfrm>
              <a:off x="1241431" y="2426367"/>
              <a:ext cx="584421" cy="920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50000"/>
                    </a:schemeClr>
                  </a:solidFill>
                </a:rPr>
                <a:t>2</a:t>
              </a:r>
              <a:endParaRPr lang="ko-KR" altLang="en-US" sz="48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112F7CD5-7DFE-4C49-978B-5E7D6411A371}"/>
                </a:ext>
              </a:extLst>
            </p:cNvPr>
            <p:cNvSpPr txBox="1"/>
            <p:nvPr/>
          </p:nvSpPr>
          <p:spPr>
            <a:xfrm>
              <a:off x="2178635" y="2553737"/>
              <a:ext cx="4787729" cy="579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>
                  <a:solidFill>
                    <a:schemeClr val="bg2">
                      <a:lumMod val="25000"/>
                    </a:schemeClr>
                  </a:solidFill>
                </a:rPr>
                <a:t>쇼핑몰 </a:t>
              </a:r>
              <a:r>
                <a:rPr lang="en-US" altLang="ko-KR" sz="2800" dirty="0" smtClean="0">
                  <a:solidFill>
                    <a:schemeClr val="bg2">
                      <a:lumMod val="25000"/>
                    </a:schemeClr>
                  </a:solidFill>
                </a:rPr>
                <a:t>UI </a:t>
              </a:r>
              <a:r>
                <a:rPr lang="ko-KR" altLang="en-US" sz="2800" dirty="0" smtClean="0">
                  <a:solidFill>
                    <a:schemeClr val="bg2">
                      <a:lumMod val="25000"/>
                    </a:schemeClr>
                  </a:solidFill>
                </a:rPr>
                <a:t>구성하기</a:t>
              </a:r>
              <a:endParaRPr lang="ko-KR" altLang="en-US" sz="28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="" xmlns:a16="http://schemas.microsoft.com/office/drawing/2014/main" id="{CCBA1550-8503-4C0F-A249-C80423AC1EEC}"/>
              </a:ext>
            </a:extLst>
          </p:cNvPr>
          <p:cNvGrpSpPr/>
          <p:nvPr/>
        </p:nvGrpSpPr>
        <p:grpSpPr>
          <a:xfrm>
            <a:off x="1088192" y="3979066"/>
            <a:ext cx="5307752" cy="830997"/>
            <a:chOff x="1088192" y="2426367"/>
            <a:chExt cx="5878173" cy="920304"/>
          </a:xfrm>
        </p:grpSpPr>
        <p:sp>
          <p:nvSpPr>
            <p:cNvPr id="51" name="직사각형 50">
              <a:extLst>
                <a:ext uri="{FF2B5EF4-FFF2-40B4-BE49-F238E27FC236}">
                  <a16:creationId xmlns="" xmlns:a16="http://schemas.microsoft.com/office/drawing/2014/main" id="{F2C43422-DCBB-426B-9D4F-DC0BE9237952}"/>
                </a:ext>
              </a:extLst>
            </p:cNvPr>
            <p:cNvSpPr/>
            <p:nvPr/>
          </p:nvSpPr>
          <p:spPr>
            <a:xfrm>
              <a:off x="1088192" y="2426368"/>
              <a:ext cx="834188" cy="8341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1D5652E9-F3A7-43D7-B881-3A249DB1D8B6}"/>
                </a:ext>
              </a:extLst>
            </p:cNvPr>
            <p:cNvSpPr txBox="1"/>
            <p:nvPr/>
          </p:nvSpPr>
          <p:spPr>
            <a:xfrm>
              <a:off x="1241431" y="2426367"/>
              <a:ext cx="584421" cy="920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chemeClr val="tx2">
                      <a:lumMod val="50000"/>
                    </a:schemeClr>
                  </a:solidFill>
                </a:rPr>
                <a:t>3</a:t>
              </a:r>
              <a:endParaRPr lang="ko-KR" altLang="en-US" sz="48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="" xmlns:a16="http://schemas.microsoft.com/office/drawing/2014/main" id="{112F7CD5-7DFE-4C49-978B-5E7D6411A371}"/>
                </a:ext>
              </a:extLst>
            </p:cNvPr>
            <p:cNvSpPr txBox="1"/>
            <p:nvPr/>
          </p:nvSpPr>
          <p:spPr>
            <a:xfrm>
              <a:off x="2178636" y="2553737"/>
              <a:ext cx="4787729" cy="579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>
                  <a:solidFill>
                    <a:schemeClr val="bg2">
                      <a:lumMod val="25000"/>
                    </a:schemeClr>
                  </a:solidFill>
                </a:rPr>
                <a:t>데이터베이스 활용하기</a:t>
              </a:r>
              <a:endParaRPr lang="ko-KR" altLang="en-US" sz="28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CCBA1550-8503-4C0F-A249-C80423AC1EEC}"/>
              </a:ext>
            </a:extLst>
          </p:cNvPr>
          <p:cNvGrpSpPr/>
          <p:nvPr/>
        </p:nvGrpSpPr>
        <p:grpSpPr>
          <a:xfrm>
            <a:off x="1088192" y="5183752"/>
            <a:ext cx="5307753" cy="830997"/>
            <a:chOff x="1088192" y="2426367"/>
            <a:chExt cx="5878173" cy="920304"/>
          </a:xfrm>
        </p:grpSpPr>
        <p:sp>
          <p:nvSpPr>
            <p:cNvPr id="55" name="직사각형 54">
              <a:extLst>
                <a:ext uri="{FF2B5EF4-FFF2-40B4-BE49-F238E27FC236}">
                  <a16:creationId xmlns="" xmlns:a16="http://schemas.microsoft.com/office/drawing/2014/main" id="{F2C43422-DCBB-426B-9D4F-DC0BE9237952}"/>
                </a:ext>
              </a:extLst>
            </p:cNvPr>
            <p:cNvSpPr/>
            <p:nvPr/>
          </p:nvSpPr>
          <p:spPr>
            <a:xfrm>
              <a:off x="1088192" y="2426368"/>
              <a:ext cx="834188" cy="8341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="" xmlns:a16="http://schemas.microsoft.com/office/drawing/2014/main" id="{1D5652E9-F3A7-43D7-B881-3A249DB1D8B6}"/>
                </a:ext>
              </a:extLst>
            </p:cNvPr>
            <p:cNvSpPr txBox="1"/>
            <p:nvPr/>
          </p:nvSpPr>
          <p:spPr>
            <a:xfrm>
              <a:off x="1241431" y="2426367"/>
              <a:ext cx="584421" cy="920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50000"/>
                    </a:schemeClr>
                  </a:solidFill>
                </a:rPr>
                <a:t>4</a:t>
              </a:r>
              <a:endParaRPr lang="ko-KR" altLang="en-US" sz="48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="" xmlns:a16="http://schemas.microsoft.com/office/drawing/2014/main" id="{112F7CD5-7DFE-4C49-978B-5E7D6411A371}"/>
                </a:ext>
              </a:extLst>
            </p:cNvPr>
            <p:cNvSpPr txBox="1"/>
            <p:nvPr/>
          </p:nvSpPr>
          <p:spPr>
            <a:xfrm>
              <a:off x="2178636" y="2596793"/>
              <a:ext cx="4787729" cy="579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>
                  <a:solidFill>
                    <a:schemeClr val="bg2">
                      <a:lumMod val="25000"/>
                    </a:schemeClr>
                  </a:solidFill>
                </a:rPr>
                <a:t>개선 사항 </a:t>
              </a:r>
              <a:r>
                <a:rPr lang="en-US" altLang="ko-KR" sz="2800" dirty="0" smtClean="0">
                  <a:solidFill>
                    <a:schemeClr val="bg2">
                      <a:lumMod val="25000"/>
                    </a:schemeClr>
                  </a:solidFill>
                </a:rPr>
                <a:t>&amp; </a:t>
              </a:r>
              <a:r>
                <a:rPr lang="ko-KR" altLang="en-US" sz="2800" dirty="0" smtClean="0">
                  <a:solidFill>
                    <a:schemeClr val="bg2">
                      <a:lumMod val="25000"/>
                    </a:schemeClr>
                  </a:solidFill>
                </a:rPr>
                <a:t>아쉬운 점</a:t>
              </a:r>
              <a:endParaRPr lang="ko-KR" altLang="en-US" sz="28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58" name="Picture 2" descr="C:\Users\kwang\Desktop\girl-g008e46fe8_192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5000" contrast="-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15"/>
          <a:stretch/>
        </p:blipFill>
        <p:spPr bwMode="auto">
          <a:xfrm>
            <a:off x="7649688" y="0"/>
            <a:ext cx="4542312" cy="6858000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</p:spPr>
      </p:pic>
      <p:sp>
        <p:nvSpPr>
          <p:cNvPr id="60" name="직사각형 59">
            <a:extLst>
              <a:ext uri="{FF2B5EF4-FFF2-40B4-BE49-F238E27FC236}">
                <a16:creationId xmlns="" xmlns:a16="http://schemas.microsoft.com/office/drawing/2014/main" id="{363359AB-48DB-43C5-AD65-05D19A5FEE0F}"/>
              </a:ext>
            </a:extLst>
          </p:cNvPr>
          <p:cNvSpPr/>
          <p:nvPr/>
        </p:nvSpPr>
        <p:spPr>
          <a:xfrm>
            <a:off x="7649688" y="0"/>
            <a:ext cx="4542312" cy="6858000"/>
          </a:xfrm>
          <a:prstGeom prst="rect">
            <a:avLst/>
          </a:prstGeom>
          <a:solidFill>
            <a:schemeClr val="bg2">
              <a:lumMod val="2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86873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0723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04387" y="315285"/>
            <a:ext cx="3477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</a:rPr>
              <a:t>개선 </a:t>
            </a:r>
            <a:r>
              <a:rPr lang="ko-KR" altLang="en-US" sz="3200" spc="-300" dirty="0" smtClean="0">
                <a:solidFill>
                  <a:schemeClr val="bg1"/>
                </a:solidFill>
              </a:rPr>
              <a:t>사항 </a:t>
            </a:r>
            <a:r>
              <a:rPr lang="en-US" altLang="ko-KR" sz="3200" spc="-300" dirty="0" smtClean="0">
                <a:solidFill>
                  <a:schemeClr val="bg1"/>
                </a:solidFill>
              </a:rPr>
              <a:t>&amp; </a:t>
            </a:r>
            <a:r>
              <a:rPr lang="ko-KR" altLang="en-US" sz="3200" spc="-300" dirty="0" smtClean="0">
                <a:solidFill>
                  <a:schemeClr val="bg1"/>
                </a:solidFill>
              </a:rPr>
              <a:t>아쉬운 점 </a:t>
            </a:r>
            <a:endParaRPr lang="ko-KR" altLang="en-US" sz="3200" spc="-3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4C31E51-DC92-4A41-B361-6007362C14C9}"/>
              </a:ext>
            </a:extLst>
          </p:cNvPr>
          <p:cNvSpPr txBox="1"/>
          <p:nvPr/>
        </p:nvSpPr>
        <p:spPr>
          <a:xfrm>
            <a:off x="225287" y="126650"/>
            <a:ext cx="790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</a:rPr>
              <a:t>Part </a:t>
            </a:r>
            <a:r>
              <a:rPr lang="en-US" altLang="ko-KR" sz="1600" dirty="0">
                <a:solidFill>
                  <a:schemeClr val="bg1"/>
                </a:solidFill>
              </a:rPr>
              <a:t>4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41403B9-8163-4805-B7C7-0E4150D1104E}"/>
              </a:ext>
            </a:extLst>
          </p:cNvPr>
          <p:cNvSpPr txBox="1"/>
          <p:nvPr/>
        </p:nvSpPr>
        <p:spPr>
          <a:xfrm flipH="1">
            <a:off x="447037" y="1444758"/>
            <a:ext cx="91922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spc="-300" dirty="0" smtClean="0">
                <a:solidFill>
                  <a:schemeClr val="accent1">
                    <a:lumMod val="50000"/>
                  </a:schemeClr>
                </a:solidFill>
              </a:rPr>
              <a:t>개선 사항</a:t>
            </a:r>
            <a:endParaRPr lang="ko-KR" altLang="en-US" sz="3000" spc="-3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ko-KR" altLang="en-US" sz="300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9" name="直線コネクタ 3"/>
          <p:cNvCxnSpPr/>
          <p:nvPr/>
        </p:nvCxnSpPr>
        <p:spPr>
          <a:xfrm>
            <a:off x="344557" y="211289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正方形/長方形 1"/>
          <p:cNvSpPr/>
          <p:nvPr/>
        </p:nvSpPr>
        <p:spPr>
          <a:xfrm>
            <a:off x="-1" y="6555394"/>
            <a:ext cx="12192001" cy="156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이등변 삼각형 29"/>
          <p:cNvSpPr/>
          <p:nvPr/>
        </p:nvSpPr>
        <p:spPr>
          <a:xfrm rot="10800000">
            <a:off x="0" y="0"/>
            <a:ext cx="540000" cy="540000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1" name="이등변 삼각형 30"/>
          <p:cNvSpPr/>
          <p:nvPr/>
        </p:nvSpPr>
        <p:spPr>
          <a:xfrm>
            <a:off x="11652000" y="6368925"/>
            <a:ext cx="540000" cy="540000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" name="TextBox 2"/>
          <p:cNvSpPr txBox="1"/>
          <p:nvPr/>
        </p:nvSpPr>
        <p:spPr>
          <a:xfrm>
            <a:off x="344557" y="2460421"/>
            <a:ext cx="618006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- </a:t>
            </a:r>
            <a:r>
              <a:rPr lang="ko-KR" altLang="en-US" sz="2000" dirty="0" smtClean="0"/>
              <a:t>관리자 페이지의 부재 </a:t>
            </a:r>
            <a:r>
              <a:rPr lang="en-US" altLang="ko-KR" sz="2000" dirty="0" smtClean="0"/>
              <a:t>:</a:t>
            </a:r>
            <a:endParaRPr lang="en-US" altLang="ko-KR" sz="2000" dirty="0"/>
          </a:p>
          <a:p>
            <a:r>
              <a:rPr lang="en-US" altLang="ko-KR" sz="2000" dirty="0" smtClean="0"/>
              <a:t>  </a:t>
            </a:r>
            <a:r>
              <a:rPr lang="ko-KR" altLang="en-US" sz="2000" dirty="0" smtClean="0"/>
              <a:t>구매</a:t>
            </a:r>
            <a:r>
              <a:rPr lang="ko-KR" altLang="en-US" sz="2000" dirty="0"/>
              <a:t>자</a:t>
            </a:r>
            <a:r>
              <a:rPr lang="ko-KR" altLang="en-US" sz="2000" dirty="0" smtClean="0"/>
              <a:t> 기준의 </a:t>
            </a:r>
            <a:r>
              <a:rPr lang="en-US" altLang="ko-KR" sz="2000" dirty="0" smtClean="0"/>
              <a:t>UI</a:t>
            </a:r>
            <a:r>
              <a:rPr lang="ko-KR" altLang="en-US" sz="2000" dirty="0" smtClean="0"/>
              <a:t>가 아닌 판매자가 제품을 쉽게 올릴 </a:t>
            </a:r>
            <a:endParaRPr lang="en-US" altLang="ko-KR" sz="2000" dirty="0" smtClean="0"/>
          </a:p>
          <a:p>
            <a:r>
              <a:rPr lang="en-US" altLang="ko-KR" sz="2000" dirty="0" smtClean="0"/>
              <a:t>  </a:t>
            </a:r>
            <a:r>
              <a:rPr lang="ko-KR" altLang="en-US" sz="2000" dirty="0" smtClean="0"/>
              <a:t>수 있는 페이지의 필요</a:t>
            </a:r>
            <a:r>
              <a:rPr lang="en-US" altLang="ko-KR" sz="2000" dirty="0" smtClean="0"/>
              <a:t>.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- </a:t>
            </a:r>
            <a:r>
              <a:rPr lang="ko-KR" altLang="en-US" sz="2000" dirty="0" smtClean="0"/>
              <a:t>업로드하고 싶은 사진을 드래그하여 페이지에 올리면 </a:t>
            </a:r>
            <a:endParaRPr lang="en-US" altLang="ko-KR" sz="2000" dirty="0"/>
          </a:p>
          <a:p>
            <a:r>
              <a:rPr lang="en-US" altLang="ko-KR" sz="2000" dirty="0" smtClean="0"/>
              <a:t>  </a:t>
            </a:r>
            <a:r>
              <a:rPr lang="ko-KR" altLang="en-US" sz="2000" dirty="0" smtClean="0"/>
              <a:t>파일의 위치를 데이터베이스에 전송하고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서버에서 받은</a:t>
            </a:r>
            <a:endParaRPr lang="en-US" altLang="ko-KR" sz="2000" dirty="0" smtClean="0"/>
          </a:p>
          <a:p>
            <a:r>
              <a:rPr lang="en-US" altLang="ko-KR" sz="2000" dirty="0" smtClean="0"/>
              <a:t>  </a:t>
            </a:r>
            <a:r>
              <a:rPr lang="ko-KR" altLang="en-US" sz="2000" dirty="0" smtClean="0"/>
              <a:t>사진의 경로를 </a:t>
            </a:r>
            <a:r>
              <a:rPr lang="en-US" altLang="ko-KR" sz="2000" dirty="0" smtClean="0">
                <a:hlinkClick r:id="rId2"/>
              </a:rPr>
              <a:t>https://</a:t>
            </a:r>
            <a:r>
              <a:rPr lang="ko-KR" altLang="en-US" sz="2000" dirty="0" smtClean="0">
                <a:hlinkClick r:id="rId2"/>
              </a:rPr>
              <a:t>로</a:t>
            </a:r>
            <a:r>
              <a:rPr lang="ko-KR" altLang="en-US" sz="2000" dirty="0" smtClean="0"/>
              <a:t> 변환하는 코드의 필요</a:t>
            </a:r>
            <a:r>
              <a:rPr lang="en-US" altLang="ko-KR" sz="2000" dirty="0" smtClean="0"/>
              <a:t>.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- </a:t>
            </a:r>
            <a:r>
              <a:rPr lang="ko-KR" altLang="en-US" sz="2000" dirty="0" smtClean="0"/>
              <a:t>위의 코드를 기술해놓은 </a:t>
            </a:r>
            <a:r>
              <a:rPr lang="ko-KR" altLang="en-US" sz="2000" dirty="0" err="1" smtClean="0"/>
              <a:t>블로그</a:t>
            </a:r>
            <a:r>
              <a:rPr lang="ko-KR" altLang="en-US" sz="2000" dirty="0" smtClean="0"/>
              <a:t> </a:t>
            </a:r>
            <a:endParaRPr lang="en-US" altLang="ko-KR" sz="2000" dirty="0" smtClean="0"/>
          </a:p>
          <a:p>
            <a:r>
              <a:rPr lang="en-US" altLang="ko-KR" sz="2000" dirty="0" smtClean="0"/>
              <a:t> (</a:t>
            </a:r>
            <a:r>
              <a:rPr lang="en-US" altLang="ko-KR" sz="2000" dirty="0"/>
              <a:t>https://cholol.tistory.com/552?category=739855)</a:t>
            </a:r>
          </a:p>
          <a:p>
            <a:r>
              <a:rPr lang="en-US" altLang="ko-KR" sz="2000" dirty="0" smtClean="0"/>
              <a:t> </a:t>
            </a:r>
            <a:r>
              <a:rPr lang="ko-KR" altLang="en-US" sz="2000" dirty="0" smtClean="0"/>
              <a:t>다만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이곳에서는 플라스크가 아닌 장고를 사용</a:t>
            </a:r>
            <a:r>
              <a:rPr lang="en-US" altLang="ko-KR" sz="2000" dirty="0" smtClean="0"/>
              <a:t>.</a:t>
            </a:r>
          </a:p>
          <a:p>
            <a:r>
              <a:rPr lang="en-US" altLang="ko-KR" sz="2000" dirty="0" smtClean="0"/>
              <a:t> (</a:t>
            </a:r>
            <a:r>
              <a:rPr lang="ko-KR" altLang="en-US" sz="2000" dirty="0" smtClean="0"/>
              <a:t>코드 분석을 위해 장고의 이해 필요</a:t>
            </a:r>
            <a:r>
              <a:rPr lang="en-US" altLang="ko-KR" sz="2000" dirty="0" smtClean="0"/>
              <a:t>.)</a:t>
            </a:r>
            <a:endParaRPr lang="en-US" altLang="ko-KR" sz="2000" dirty="0"/>
          </a:p>
          <a:p>
            <a:endParaRPr lang="en-US" altLang="ko-KR" sz="2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429374" y="2460421"/>
            <a:ext cx="549262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- </a:t>
            </a:r>
            <a:r>
              <a:rPr lang="ko-KR" altLang="en-US" sz="2000" dirty="0" smtClean="0"/>
              <a:t>추천 알고리즘</a:t>
            </a:r>
            <a:r>
              <a:rPr lang="en-US" altLang="ko-KR" sz="2000" dirty="0" smtClean="0"/>
              <a:t>:</a:t>
            </a:r>
          </a:p>
          <a:p>
            <a:r>
              <a:rPr lang="en-US" altLang="ko-KR" sz="2000" dirty="0" smtClean="0"/>
              <a:t>  </a:t>
            </a:r>
            <a:r>
              <a:rPr lang="ko-KR" altLang="en-US" sz="2000" dirty="0" smtClean="0"/>
              <a:t>구매자가 몇 가지 제품을 확인하면 그 제품의 종류</a:t>
            </a:r>
            <a:endParaRPr lang="en-US" altLang="ko-KR" sz="2000" dirty="0" smtClean="0"/>
          </a:p>
          <a:p>
            <a:r>
              <a:rPr lang="en-US" altLang="ko-KR" sz="2000" dirty="0" smtClean="0"/>
              <a:t>  </a:t>
            </a:r>
            <a:r>
              <a:rPr lang="ko-KR" altLang="en-US" sz="2000" dirty="0" smtClean="0"/>
              <a:t>및 다음 제품으로 넘어간 시간 등의 정보를 받아</a:t>
            </a:r>
            <a:endParaRPr lang="en-US" altLang="ko-KR" sz="2000" dirty="0"/>
          </a:p>
          <a:p>
            <a:r>
              <a:rPr lang="en-US" altLang="ko-KR" sz="2000" dirty="0" smtClean="0"/>
              <a:t>  </a:t>
            </a:r>
            <a:r>
              <a:rPr lang="ko-KR" altLang="en-US" sz="2000" dirty="0" smtClean="0"/>
              <a:t>구매자의 요구에 맞는 제품을 추천해주는 </a:t>
            </a:r>
            <a:endParaRPr lang="en-US" altLang="ko-KR" sz="2000" dirty="0" smtClean="0"/>
          </a:p>
          <a:p>
            <a:r>
              <a:rPr lang="en-US" altLang="ko-KR" sz="2000" dirty="0" smtClean="0"/>
              <a:t>  </a:t>
            </a:r>
            <a:r>
              <a:rPr lang="ko-KR" altLang="en-US" sz="2000" dirty="0" smtClean="0"/>
              <a:t>알고리즘 필요</a:t>
            </a:r>
            <a:r>
              <a:rPr lang="en-US" altLang="ko-KR" sz="2000" dirty="0" smtClean="0"/>
              <a:t>.</a:t>
            </a:r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1622170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1984614C-0FDD-447E-8F81-BA30AF7266D3}"/>
              </a:ext>
            </a:extLst>
          </p:cNvPr>
          <p:cNvGrpSpPr/>
          <p:nvPr/>
        </p:nvGrpSpPr>
        <p:grpSpPr>
          <a:xfrm>
            <a:off x="447042" y="221117"/>
            <a:ext cx="1797286" cy="904702"/>
            <a:chOff x="447040" y="221117"/>
            <a:chExt cx="507250" cy="904702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839E6638-424E-4D64-8FB6-31D43237A3A1}"/>
                </a:ext>
              </a:extLst>
            </p:cNvPr>
            <p:cNvSpPr txBox="1"/>
            <p:nvPr/>
          </p:nvSpPr>
          <p:spPr>
            <a:xfrm>
              <a:off x="447040" y="221117"/>
              <a:ext cx="50725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dirty="0" smtClean="0">
                  <a:solidFill>
                    <a:schemeClr val="accent1">
                      <a:lumMod val="50000"/>
                    </a:schemeClr>
                  </a:solidFill>
                </a:rPr>
                <a:t>아쉬운 점 </a:t>
              </a:r>
              <a:endParaRPr lang="ko-KR" altLang="en-US" sz="3000" spc="-3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12B93AB2-B3EA-4C46-8604-0E19F3F2D08C}"/>
                </a:ext>
              </a:extLst>
            </p:cNvPr>
            <p:cNvSpPr txBox="1"/>
            <p:nvPr/>
          </p:nvSpPr>
          <p:spPr>
            <a:xfrm>
              <a:off x="447040" y="787265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cxnSp>
        <p:nvCxnSpPr>
          <p:cNvPr id="11" name="直線コネクタ 3"/>
          <p:cNvCxnSpPr>
            <a:cxnSpLocks/>
          </p:cNvCxnSpPr>
          <p:nvPr/>
        </p:nvCxnSpPr>
        <p:spPr>
          <a:xfrm>
            <a:off x="344556" y="893693"/>
            <a:ext cx="1184744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1"/>
          <p:cNvSpPr/>
          <p:nvPr/>
        </p:nvSpPr>
        <p:spPr>
          <a:xfrm>
            <a:off x="-1" y="6555394"/>
            <a:ext cx="12192001" cy="156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이등변 삼각형 24"/>
          <p:cNvSpPr/>
          <p:nvPr/>
        </p:nvSpPr>
        <p:spPr>
          <a:xfrm rot="10800000">
            <a:off x="0" y="0"/>
            <a:ext cx="540000" cy="540000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6" name="이등변 삼각형 25"/>
          <p:cNvSpPr/>
          <p:nvPr/>
        </p:nvSpPr>
        <p:spPr>
          <a:xfrm>
            <a:off x="11652000" y="6368925"/>
            <a:ext cx="540000" cy="540000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TextBox 1"/>
          <p:cNvSpPr txBox="1"/>
          <p:nvPr/>
        </p:nvSpPr>
        <p:spPr>
          <a:xfrm>
            <a:off x="344556" y="1247775"/>
            <a:ext cx="1144739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- </a:t>
            </a:r>
            <a:r>
              <a:rPr lang="ko-KR" altLang="en-US" sz="2000" dirty="0" smtClean="0"/>
              <a:t>처음 발견한 </a:t>
            </a:r>
            <a:r>
              <a:rPr lang="en-US" altLang="ko-KR" sz="2000" dirty="0" smtClean="0"/>
              <a:t>liquid </a:t>
            </a:r>
            <a:r>
              <a:rPr lang="ko-KR" altLang="en-US" sz="2000" dirty="0" smtClean="0"/>
              <a:t>파일을 분석하는데  시간을 많이 낭비</a:t>
            </a:r>
            <a:r>
              <a:rPr lang="en-US" altLang="ko-KR" sz="2000" dirty="0" smtClean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- </a:t>
            </a:r>
            <a:r>
              <a:rPr lang="en-US" altLang="ko-KR" sz="2000" dirty="0" err="1" smtClean="0"/>
              <a:t>Shohfiy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사이트에서만 작동하는 파일을 다른 방식으로 동작시킬 수 있다는 생각에 </a:t>
            </a:r>
            <a:r>
              <a:rPr lang="en-US" altLang="ko-KR" sz="2000" dirty="0" smtClean="0"/>
              <a:t>UI </a:t>
            </a:r>
            <a:r>
              <a:rPr lang="ko-KR" altLang="en-US" sz="2000" dirty="0" smtClean="0"/>
              <a:t>구현에 늦음</a:t>
            </a:r>
            <a:r>
              <a:rPr lang="en-US" altLang="ko-KR" sz="2000" dirty="0" smtClean="0"/>
              <a:t>.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- </a:t>
            </a:r>
            <a:r>
              <a:rPr lang="ko-KR" altLang="en-US" sz="2000" dirty="0" smtClean="0"/>
              <a:t>데이터베이스 부분의 이해 부족</a:t>
            </a:r>
            <a:r>
              <a:rPr lang="en-US" altLang="ko-KR" sz="2000" dirty="0" smtClean="0"/>
              <a:t>.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- ‘</a:t>
            </a:r>
            <a:r>
              <a:rPr lang="ko-KR" altLang="en-US" sz="2000" dirty="0" smtClean="0"/>
              <a:t>점프 투 플라스크</a:t>
            </a:r>
            <a:r>
              <a:rPr lang="en-US" altLang="ko-KR" sz="2000" dirty="0" smtClean="0"/>
              <a:t>’</a:t>
            </a:r>
            <a:r>
              <a:rPr lang="ko-KR" altLang="en-US" sz="2000" dirty="0" smtClean="0"/>
              <a:t>에서 소개해주는 방식은 단순하게 </a:t>
            </a:r>
            <a:r>
              <a:rPr lang="en-US" altLang="ko-KR" sz="2000" dirty="0" smtClean="0"/>
              <a:t>flask</a:t>
            </a:r>
            <a:r>
              <a:rPr lang="ko-KR" altLang="en-US" sz="2000" dirty="0" smtClean="0"/>
              <a:t>를 이용하는 것이 아닌 </a:t>
            </a:r>
            <a:r>
              <a:rPr lang="en-US" altLang="ko-KR" sz="2000" dirty="0" smtClean="0"/>
              <a:t>Blueprint</a:t>
            </a:r>
            <a:r>
              <a:rPr lang="ko-KR" altLang="en-US" sz="2000" dirty="0" smtClean="0"/>
              <a:t>를 사용하여 </a:t>
            </a:r>
            <a:endParaRPr lang="en-US" altLang="ko-KR" sz="2000" dirty="0"/>
          </a:p>
          <a:p>
            <a:r>
              <a:rPr lang="en-US" altLang="ko-KR" sz="2000" dirty="0" smtClean="0"/>
              <a:t>  OO_views.py </a:t>
            </a:r>
            <a:r>
              <a:rPr lang="ko-KR" altLang="en-US" sz="2000" dirty="0" smtClean="0"/>
              <a:t>파일로 더욱 세분화하여 데이터베이스의 전체적인 구성을 한 눈에 파악하는데 어려움</a:t>
            </a:r>
            <a:r>
              <a:rPr lang="en-US" altLang="ko-KR" sz="2000" dirty="0" smtClean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- </a:t>
            </a:r>
            <a:r>
              <a:rPr lang="ko-KR" altLang="en-US" sz="2000" dirty="0" smtClean="0"/>
              <a:t>책에 작성되어 있는 부분은 쉽게 따라 할 수 있지만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이것을 가지고 다른 기능 구현에 활용하기에는 오랜 </a:t>
            </a:r>
            <a:endParaRPr lang="en-US" altLang="ko-KR" sz="2000" dirty="0" smtClean="0"/>
          </a:p>
          <a:p>
            <a:r>
              <a:rPr lang="en-US" altLang="ko-KR" sz="2000" dirty="0" smtClean="0"/>
              <a:t>  </a:t>
            </a:r>
            <a:r>
              <a:rPr lang="ko-KR" altLang="en-US" sz="2000" dirty="0" smtClean="0"/>
              <a:t>시간과 노력이 필요</a:t>
            </a:r>
            <a:r>
              <a:rPr lang="en-US" altLang="ko-KR" sz="2000" dirty="0" smtClean="0"/>
              <a:t>.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- </a:t>
            </a:r>
            <a:r>
              <a:rPr lang="ko-KR" altLang="en-US" sz="2000" dirty="0" smtClean="0"/>
              <a:t>결국</a:t>
            </a:r>
            <a:r>
              <a:rPr lang="en-US" altLang="ko-KR" sz="2000" dirty="0" smtClean="0"/>
              <a:t>, </a:t>
            </a:r>
            <a:r>
              <a:rPr lang="en-US" altLang="ko-KR" sz="2000" dirty="0" smtClean="0"/>
              <a:t>Blueprint</a:t>
            </a:r>
            <a:r>
              <a:rPr lang="ko-KR" altLang="en-US" sz="2000" dirty="0" smtClean="0"/>
              <a:t>가 아닌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app=flask(__name__)</a:t>
            </a:r>
            <a:r>
              <a:rPr lang="ko-KR" altLang="en-US" sz="2000" dirty="0" smtClean="0"/>
              <a:t>의 형태로 코드를 수정하는 과정에서 많은 시간이 낭비</a:t>
            </a:r>
            <a:r>
              <a:rPr lang="en-US" altLang="ko-KR" sz="2000" dirty="0" smtClean="0"/>
              <a:t>.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- </a:t>
            </a:r>
            <a:r>
              <a:rPr lang="ko-KR" altLang="en-US" sz="2000" dirty="0" smtClean="0"/>
              <a:t>아직 데이터베이스를 사용하여 필요한 정보를 뽑아내 적재적소에 사용하는 </a:t>
            </a:r>
            <a:r>
              <a:rPr lang="ko-KR" altLang="en-US" sz="2000" dirty="0" err="1" smtClean="0"/>
              <a:t>스킬의</a:t>
            </a:r>
            <a:r>
              <a:rPr lang="ko-KR" altLang="en-US" sz="2000" dirty="0" smtClean="0"/>
              <a:t> 미흡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6609829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A0CCBB4A-877B-41DA-8D46-22629A0BFA09}"/>
              </a:ext>
            </a:extLst>
          </p:cNvPr>
          <p:cNvSpPr/>
          <p:nvPr/>
        </p:nvSpPr>
        <p:spPr>
          <a:xfrm>
            <a:off x="0" y="0"/>
            <a:ext cx="12192000" cy="4254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C52B980-388B-45B3-94C3-2C8E3E4CB714}"/>
              </a:ext>
            </a:extLst>
          </p:cNvPr>
          <p:cNvSpPr txBox="1"/>
          <p:nvPr/>
        </p:nvSpPr>
        <p:spPr>
          <a:xfrm>
            <a:off x="538480" y="3120886"/>
            <a:ext cx="82317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메시지를 </a:t>
            </a:r>
            <a:r>
              <a:rPr lang="ko-KR" altLang="en-US" sz="8000" dirty="0">
                <a:solidFill>
                  <a:schemeClr val="bg1"/>
                </a:solidFill>
                <a:latin typeface="+mj-ea"/>
                <a:ea typeface="+mj-ea"/>
              </a:rPr>
              <a:t>강조</a:t>
            </a:r>
            <a:r>
              <a:rPr lang="ko-KR" altLang="en-US" sz="8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할 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1F9C362-539C-4611-A808-122CF994E968}"/>
              </a:ext>
            </a:extLst>
          </p:cNvPr>
          <p:cNvSpPr txBox="1"/>
          <p:nvPr/>
        </p:nvSpPr>
        <p:spPr>
          <a:xfrm>
            <a:off x="538479" y="4055673"/>
            <a:ext cx="816120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>
                <a:solidFill>
                  <a:schemeClr val="tx2">
                    <a:lumMod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얇거나 또는</a:t>
            </a:r>
            <a:r>
              <a:rPr lang="en-US" altLang="ko-KR" sz="8000" dirty="0">
                <a:solidFill>
                  <a:schemeClr val="tx2">
                    <a:lumMod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80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굵거나</a:t>
            </a:r>
          </a:p>
        </p:txBody>
      </p:sp>
    </p:spTree>
    <p:extLst>
      <p:ext uri="{BB962C8B-B14F-4D97-AF65-F5344CB8AC3E}">
        <p14:creationId xmlns:p14="http://schemas.microsoft.com/office/powerpoint/2010/main" val="6729705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6C45A261-087F-4A86-9C5F-9B6ABD0D57E0}"/>
              </a:ext>
            </a:extLst>
          </p:cNvPr>
          <p:cNvSpPr/>
          <p:nvPr/>
        </p:nvSpPr>
        <p:spPr>
          <a:xfrm>
            <a:off x="6096000" y="0"/>
            <a:ext cx="6096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B2A6348E-BA64-4AE7-9E04-006C2797FA9D}"/>
              </a:ext>
            </a:extLst>
          </p:cNvPr>
          <p:cNvGrpSpPr/>
          <p:nvPr/>
        </p:nvGrpSpPr>
        <p:grpSpPr>
          <a:xfrm>
            <a:off x="459740" y="1993900"/>
            <a:ext cx="5191760" cy="4419758"/>
            <a:chOff x="459740" y="1993900"/>
            <a:chExt cx="5191760" cy="4419758"/>
          </a:xfrm>
        </p:grpSpPr>
        <p:sp>
          <p:nvSpPr>
            <p:cNvPr id="2" name="TextBox 1">
              <a:extLst>
                <a:ext uri="{FF2B5EF4-FFF2-40B4-BE49-F238E27FC236}">
                  <a16:creationId xmlns="" xmlns:a16="http://schemas.microsoft.com/office/drawing/2014/main" id="{49C4E575-E126-4F5A-AFC9-26B884837ACD}"/>
                </a:ext>
              </a:extLst>
            </p:cNvPr>
            <p:cNvSpPr txBox="1"/>
            <p:nvPr/>
          </p:nvSpPr>
          <p:spPr>
            <a:xfrm>
              <a:off x="459740" y="2720339"/>
              <a:ext cx="5191760" cy="369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dirty="0"/>
  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  </a:r>
              <a:r>
                <a:rPr lang="en-US" altLang="ko-KR" dirty="0" err="1"/>
                <a:t>popularised</a:t>
              </a:r>
              <a:r>
                <a:rPr lang="en-US" altLang="ko-KR" dirty="0"/>
                <a:t> in the 1960s with the release of </a:t>
              </a:r>
              <a:r>
                <a:rPr lang="en-US" altLang="ko-KR" dirty="0" err="1"/>
                <a:t>Letraset</a:t>
              </a:r>
              <a:r>
                <a:rPr lang="en-US" altLang="ko-KR" dirty="0"/>
                <a:t> sheets containing Lorem Ipsum passages, and more recently with desktop publishing software like Aldus PageMaker including versions of Lorem Ipsum.</a:t>
              </a:r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30C17887-2DD4-491F-9C6C-81BED25083BD}"/>
                </a:ext>
              </a:extLst>
            </p:cNvPr>
            <p:cNvSpPr txBox="1"/>
            <p:nvPr/>
          </p:nvSpPr>
          <p:spPr>
            <a:xfrm>
              <a:off x="459740" y="1993900"/>
              <a:ext cx="32742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/>
                <a:t>Insert Title Here</a:t>
              </a:r>
              <a:endParaRPr lang="ko-KR" altLang="en-US" sz="3200" b="1" dirty="0"/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0C4CDD37-BB73-460B-A2A3-49E25D289CE4}"/>
              </a:ext>
            </a:extLst>
          </p:cNvPr>
          <p:cNvCxnSpPr>
            <a:cxnSpLocks/>
          </p:cNvCxnSpPr>
          <p:nvPr/>
        </p:nvCxnSpPr>
        <p:spPr>
          <a:xfrm>
            <a:off x="459740" y="1663700"/>
            <a:ext cx="56362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64788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>
            <a:extLst>
              <a:ext uri="{FF2B5EF4-FFF2-40B4-BE49-F238E27FC236}">
                <a16:creationId xmlns="" xmlns:a16="http://schemas.microsoft.com/office/drawing/2014/main" id="{5BBFF7FC-A77F-465B-998B-D270A86B583F}"/>
              </a:ext>
            </a:extLst>
          </p:cNvPr>
          <p:cNvSpPr/>
          <p:nvPr/>
        </p:nvSpPr>
        <p:spPr>
          <a:xfrm rot="5400000" flipV="1">
            <a:off x="10910657" y="5586651"/>
            <a:ext cx="1712734" cy="851837"/>
          </a:xfrm>
          <a:prstGeom prst="triangle">
            <a:avLst>
              <a:gd name="adj" fmla="val 99921"/>
            </a:avLst>
          </a:prstGeom>
          <a:solidFill>
            <a:srgbClr val="184D6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="" xmlns:a16="http://schemas.microsoft.com/office/drawing/2014/main" id="{3535CBD4-5DD8-4785-86CD-4FD7076E5CAC}"/>
              </a:ext>
            </a:extLst>
          </p:cNvPr>
          <p:cNvSpPr/>
          <p:nvPr/>
        </p:nvSpPr>
        <p:spPr>
          <a:xfrm rot="5400000">
            <a:off x="-1592968" y="1592969"/>
            <a:ext cx="6868935" cy="3683000"/>
          </a:xfrm>
          <a:prstGeom prst="triangle">
            <a:avLst>
              <a:gd name="adj" fmla="val 0"/>
            </a:avLst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양쪽 대괄호 1">
            <a:extLst>
              <a:ext uri="{FF2B5EF4-FFF2-40B4-BE49-F238E27FC236}">
                <a16:creationId xmlns="" xmlns:a16="http://schemas.microsoft.com/office/drawing/2014/main" id="{DC4AD785-E9BF-479B-8B25-0324C044B7DA}"/>
              </a:ext>
            </a:extLst>
          </p:cNvPr>
          <p:cNvSpPr/>
          <p:nvPr/>
        </p:nvSpPr>
        <p:spPr>
          <a:xfrm>
            <a:off x="2984500" y="2399419"/>
            <a:ext cx="8585205" cy="2324100"/>
          </a:xfrm>
          <a:prstGeom prst="bracketPair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2078359-941D-4B5C-9A0A-DC1471CC900F}"/>
              </a:ext>
            </a:extLst>
          </p:cNvPr>
          <p:cNvSpPr txBox="1"/>
          <p:nvPr/>
        </p:nvSpPr>
        <p:spPr>
          <a:xfrm>
            <a:off x="3234171" y="3007471"/>
            <a:ext cx="808586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spc="-300" dirty="0" smtClean="0">
                <a:solidFill>
                  <a:schemeClr val="accent1">
                    <a:lumMod val="50000"/>
                  </a:schemeClr>
                </a:solidFill>
              </a:rPr>
              <a:t>읽어 주셔서 감사합니다</a:t>
            </a:r>
            <a:r>
              <a:rPr lang="en-US" altLang="ko-KR" sz="6600" spc="-300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  <a:endParaRPr lang="ko-KR" altLang="en-US" sz="6600" spc="-3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3352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" b="1257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이등변 삼각형 13">
            <a:extLst>
              <a:ext uri="{FF2B5EF4-FFF2-40B4-BE49-F238E27FC236}">
                <a16:creationId xmlns="" xmlns:a16="http://schemas.microsoft.com/office/drawing/2014/main" id="{A39E460E-FB92-40B2-8259-5C5554FC4D3E}"/>
              </a:ext>
            </a:extLst>
          </p:cNvPr>
          <p:cNvSpPr/>
          <p:nvPr/>
        </p:nvSpPr>
        <p:spPr>
          <a:xfrm rot="5400000" flipV="1">
            <a:off x="5709533" y="375534"/>
            <a:ext cx="6868932" cy="6096003"/>
          </a:xfrm>
          <a:prstGeom prst="triangle">
            <a:avLst>
              <a:gd name="adj" fmla="val 50185"/>
            </a:avLst>
          </a:prstGeom>
          <a:solidFill>
            <a:srgbClr val="184D6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3E123ECD-50A9-47CD-A954-5B93ACEC31F1}"/>
              </a:ext>
            </a:extLst>
          </p:cNvPr>
          <p:cNvGrpSpPr/>
          <p:nvPr/>
        </p:nvGrpSpPr>
        <p:grpSpPr>
          <a:xfrm>
            <a:off x="6095997" y="-10930"/>
            <a:ext cx="6096003" cy="6868932"/>
            <a:chOff x="6095997" y="-10930"/>
            <a:chExt cx="6096003" cy="6868932"/>
          </a:xfrm>
        </p:grpSpPr>
        <p:sp>
          <p:nvSpPr>
            <p:cNvPr id="17" name="이등변 삼각형 16">
              <a:extLst>
                <a:ext uri="{FF2B5EF4-FFF2-40B4-BE49-F238E27FC236}">
                  <a16:creationId xmlns="" xmlns:a16="http://schemas.microsoft.com/office/drawing/2014/main" id="{A39E460E-FB92-40B2-8259-5C5554FC4D3E}"/>
                </a:ext>
              </a:extLst>
            </p:cNvPr>
            <p:cNvSpPr/>
            <p:nvPr/>
          </p:nvSpPr>
          <p:spPr>
            <a:xfrm rot="5400000" flipV="1">
              <a:off x="5709533" y="375534"/>
              <a:ext cx="6868932" cy="6096003"/>
            </a:xfrm>
            <a:prstGeom prst="triangle">
              <a:avLst>
                <a:gd name="adj" fmla="val 50185"/>
              </a:avLst>
            </a:prstGeom>
            <a:solidFill>
              <a:srgbClr val="184D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="" xmlns:a16="http://schemas.microsoft.com/office/drawing/2014/main" id="{D443AF3E-4CC5-4DFE-8866-36F72611CD8A}"/>
                </a:ext>
              </a:extLst>
            </p:cNvPr>
            <p:cNvSpPr/>
            <p:nvPr/>
          </p:nvSpPr>
          <p:spPr>
            <a:xfrm rot="5400000">
              <a:off x="5659118" y="698501"/>
              <a:ext cx="6334769" cy="5461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3E123ECD-50A9-47CD-A954-5B93ACEC31F1}"/>
              </a:ext>
            </a:extLst>
          </p:cNvPr>
          <p:cNvGrpSpPr/>
          <p:nvPr/>
        </p:nvGrpSpPr>
        <p:grpSpPr>
          <a:xfrm>
            <a:off x="0" y="-10930"/>
            <a:ext cx="12192000" cy="6868932"/>
            <a:chOff x="0" y="-10930"/>
            <a:chExt cx="12192000" cy="6868932"/>
          </a:xfrm>
        </p:grpSpPr>
        <p:sp>
          <p:nvSpPr>
            <p:cNvPr id="32" name="직사각형 31">
              <a:extLst>
                <a:ext uri="{FF2B5EF4-FFF2-40B4-BE49-F238E27FC236}">
                  <a16:creationId xmlns="" xmlns:a16="http://schemas.microsoft.com/office/drawing/2014/main" id="{7265DF37-E042-4E0E-8145-DF2831F7A8B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="" xmlns:a16="http://schemas.microsoft.com/office/drawing/2014/main" id="{A39E460E-FB92-40B2-8259-5C5554FC4D3E}"/>
                </a:ext>
              </a:extLst>
            </p:cNvPr>
            <p:cNvSpPr/>
            <p:nvPr/>
          </p:nvSpPr>
          <p:spPr>
            <a:xfrm rot="5400000" flipV="1">
              <a:off x="5709533" y="375534"/>
              <a:ext cx="6868932" cy="6096003"/>
            </a:xfrm>
            <a:prstGeom prst="triangle">
              <a:avLst>
                <a:gd name="adj" fmla="val 50185"/>
              </a:avLst>
            </a:prstGeom>
            <a:solidFill>
              <a:srgbClr val="184D65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="" xmlns:a16="http://schemas.microsoft.com/office/drawing/2014/main" id="{D443AF3E-4CC5-4DFE-8866-36F72611CD8A}"/>
                </a:ext>
              </a:extLst>
            </p:cNvPr>
            <p:cNvSpPr/>
            <p:nvPr/>
          </p:nvSpPr>
          <p:spPr>
            <a:xfrm rot="5400000">
              <a:off x="5397503" y="698502"/>
              <a:ext cx="6857999" cy="5461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9900BF35-88B1-489A-9BA7-4409AA2777E2}"/>
              </a:ext>
            </a:extLst>
          </p:cNvPr>
          <p:cNvSpPr/>
          <p:nvPr/>
        </p:nvSpPr>
        <p:spPr>
          <a:xfrm>
            <a:off x="0" y="-10932"/>
            <a:ext cx="6096000" cy="6868934"/>
          </a:xfrm>
          <a:prstGeom prst="rect">
            <a:avLst/>
          </a:prstGeom>
          <a:solidFill>
            <a:schemeClr val="tx2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79CD6340-4140-4C85-B813-981C8DDD2AA0}"/>
              </a:ext>
            </a:extLst>
          </p:cNvPr>
          <p:cNvSpPr txBox="1"/>
          <p:nvPr/>
        </p:nvSpPr>
        <p:spPr>
          <a:xfrm>
            <a:off x="530173" y="3160524"/>
            <a:ext cx="5035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선정 </a:t>
            </a:r>
            <a:endParaRPr lang="ko-KR" altLang="en-US" sz="32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9889393A-6FF5-449B-94B3-60E826D9B4F6}"/>
              </a:ext>
            </a:extLst>
          </p:cNvPr>
          <p:cNvSpPr txBox="1"/>
          <p:nvPr/>
        </p:nvSpPr>
        <p:spPr>
          <a:xfrm>
            <a:off x="530173" y="2535310"/>
            <a:ext cx="5035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Part </a:t>
            </a:r>
            <a:r>
              <a:rPr lang="en-US" altLang="ko-KR" sz="2800" b="1" dirty="0" smtClean="0">
                <a:solidFill>
                  <a:schemeClr val="bg1"/>
                </a:solidFill>
                <a:ea typeface="나눔스퀘어 ExtraBold" panose="020B0600000101010101" pitchFamily="50" charset="-127"/>
              </a:rPr>
              <a:t>1.</a:t>
            </a:r>
            <a:endParaRPr lang="ko-KR" altLang="en-US" sz="28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="" xmlns:a16="http://schemas.microsoft.com/office/drawing/2014/main" id="{0BB95ACB-8F73-400C-8C3D-A7654DC5E89C}"/>
              </a:ext>
            </a:extLst>
          </p:cNvPr>
          <p:cNvCxnSpPr>
            <a:cxnSpLocks/>
          </p:cNvCxnSpPr>
          <p:nvPr/>
        </p:nvCxnSpPr>
        <p:spPr>
          <a:xfrm>
            <a:off x="558800" y="2349499"/>
            <a:ext cx="553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020630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0723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04387" y="315285"/>
            <a:ext cx="2270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bg1"/>
                </a:solidFill>
              </a:rPr>
              <a:t>프로젝트 선정</a:t>
            </a:r>
            <a:endParaRPr lang="ko-KR" altLang="en-US" sz="3200" spc="-3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4C31E51-DC92-4A41-B361-6007362C14C9}"/>
              </a:ext>
            </a:extLst>
          </p:cNvPr>
          <p:cNvSpPr txBox="1"/>
          <p:nvPr/>
        </p:nvSpPr>
        <p:spPr>
          <a:xfrm>
            <a:off x="225287" y="126650"/>
            <a:ext cx="790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</a:rPr>
              <a:t>Part 1.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41403B9-8163-4805-B7C7-0E4150D1104E}"/>
              </a:ext>
            </a:extLst>
          </p:cNvPr>
          <p:cNvSpPr txBox="1"/>
          <p:nvPr/>
        </p:nvSpPr>
        <p:spPr>
          <a:xfrm flipH="1">
            <a:off x="447039" y="1444758"/>
            <a:ext cx="44550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solidFill>
                  <a:schemeClr val="accent1">
                    <a:lumMod val="50000"/>
                  </a:schemeClr>
                </a:solidFill>
              </a:rPr>
              <a:t>쇼핑몰 선정 이유 및 목표</a:t>
            </a:r>
            <a:endParaRPr lang="ko-KR" altLang="en-US" sz="3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EF15417-F76C-452A-9554-533FB8E7AA87}"/>
              </a:ext>
            </a:extLst>
          </p:cNvPr>
          <p:cNvSpPr txBox="1"/>
          <p:nvPr/>
        </p:nvSpPr>
        <p:spPr>
          <a:xfrm>
            <a:off x="447038" y="2608081"/>
            <a:ext cx="1137666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 smtClean="0">
                <a:solidFill>
                  <a:schemeClr val="tx2">
                    <a:lumMod val="50000"/>
                  </a:schemeClr>
                </a:solidFill>
              </a:rPr>
              <a:t>- </a:t>
            </a:r>
            <a:r>
              <a:rPr lang="ko-KR" altLang="en-US" sz="2000" dirty="0" err="1" smtClean="0">
                <a:solidFill>
                  <a:schemeClr val="tx2">
                    <a:lumMod val="50000"/>
                  </a:schemeClr>
                </a:solidFill>
              </a:rPr>
              <a:t>프론트엔드</a:t>
            </a:r>
            <a:r>
              <a:rPr lang="en-US" altLang="ko-KR" sz="2000" dirty="0" smtClean="0">
                <a:solidFill>
                  <a:schemeClr val="tx2">
                    <a:lumMod val="50000"/>
                  </a:schemeClr>
                </a:solidFill>
              </a:rPr>
              <a:t>(</a:t>
            </a:r>
            <a:r>
              <a:rPr lang="en-US" altLang="ko-KR" sz="2000" dirty="0" err="1">
                <a:solidFill>
                  <a:schemeClr val="tx2">
                    <a:lumMod val="50000"/>
                  </a:schemeClr>
                </a:solidFill>
              </a:rPr>
              <a:t>F</a:t>
            </a:r>
            <a:r>
              <a:rPr lang="en-US" altLang="ko-KR" sz="2000" dirty="0" err="1" smtClean="0">
                <a:solidFill>
                  <a:schemeClr val="tx2">
                    <a:lumMod val="50000"/>
                  </a:schemeClr>
                </a:solidFill>
              </a:rPr>
              <a:t>ornt</a:t>
            </a:r>
            <a:r>
              <a:rPr lang="en-US" altLang="ko-KR" sz="2000" dirty="0" smtClean="0">
                <a:solidFill>
                  <a:schemeClr val="tx2">
                    <a:lumMod val="50000"/>
                  </a:schemeClr>
                </a:solidFill>
              </a:rPr>
              <a:t> End)</a:t>
            </a:r>
            <a:r>
              <a:rPr lang="ko-KR" altLang="en-US" sz="2000" dirty="0" smtClean="0">
                <a:solidFill>
                  <a:schemeClr val="tx2">
                    <a:lumMod val="50000"/>
                  </a:schemeClr>
                </a:solidFill>
              </a:rPr>
              <a:t>와 </a:t>
            </a:r>
            <a:r>
              <a:rPr lang="ko-KR" altLang="en-US" sz="2000" dirty="0" err="1" smtClean="0">
                <a:solidFill>
                  <a:schemeClr val="tx2">
                    <a:lumMod val="50000"/>
                  </a:schemeClr>
                </a:solidFill>
              </a:rPr>
              <a:t>백엔드</a:t>
            </a:r>
            <a:r>
              <a:rPr lang="en-US" altLang="ko-KR" sz="2000" dirty="0" smtClean="0">
                <a:solidFill>
                  <a:schemeClr val="tx2">
                    <a:lumMod val="50000"/>
                  </a:schemeClr>
                </a:solidFill>
              </a:rPr>
              <a:t>(Back End)</a:t>
            </a:r>
            <a:r>
              <a:rPr lang="ko-KR" altLang="en-US" sz="2000" dirty="0" smtClean="0">
                <a:solidFill>
                  <a:schemeClr val="tx2">
                    <a:lumMod val="50000"/>
                  </a:schemeClr>
                </a:solidFill>
              </a:rPr>
              <a:t>를 구분하지 않고 개발자 역량을 키우기 위한 프로젝트 진행</a:t>
            </a:r>
            <a:r>
              <a:rPr lang="en-US" altLang="ko-KR" sz="2000" dirty="0" smtClean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  <a:p>
            <a:pPr marL="342900" indent="-342900" algn="just">
              <a:buFontTx/>
              <a:buChar char="-"/>
            </a:pPr>
            <a:endParaRPr lang="en-US" altLang="ko-KR" sz="2000" dirty="0">
              <a:solidFill>
                <a:schemeClr val="tx2">
                  <a:lumMod val="50000"/>
                </a:schemeClr>
              </a:solidFill>
            </a:endParaRPr>
          </a:p>
          <a:p>
            <a:pPr algn="just"/>
            <a:r>
              <a:rPr lang="en-US" altLang="ko-KR" sz="2000" dirty="0" smtClean="0">
                <a:solidFill>
                  <a:schemeClr val="tx2">
                    <a:lumMod val="50000"/>
                  </a:schemeClr>
                </a:solidFill>
              </a:rPr>
              <a:t>- </a:t>
            </a:r>
            <a:r>
              <a:rPr lang="en-US" altLang="ko-KR" sz="2000" dirty="0" err="1" smtClean="0">
                <a:solidFill>
                  <a:schemeClr val="tx2">
                    <a:lumMod val="50000"/>
                  </a:schemeClr>
                </a:solidFill>
              </a:rPr>
              <a:t>css</a:t>
            </a:r>
            <a:r>
              <a:rPr lang="en-US" altLang="ko-KR" sz="2000" dirty="0" smtClean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altLang="ko-KR" sz="2000" dirty="0" err="1" smtClean="0">
                <a:solidFill>
                  <a:schemeClr val="tx2">
                    <a:lumMod val="50000"/>
                  </a:schemeClr>
                </a:solidFill>
              </a:rPr>
              <a:t>js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ko-KR" altLang="en-US" sz="2000" dirty="0" smtClean="0">
                <a:solidFill>
                  <a:schemeClr val="tx2">
                    <a:lumMod val="50000"/>
                  </a:schemeClr>
                </a:solidFill>
              </a:rPr>
              <a:t>등의 이해 및 </a:t>
            </a:r>
            <a:r>
              <a:rPr lang="en-US" altLang="ko-KR" sz="2000" dirty="0" smtClean="0">
                <a:solidFill>
                  <a:schemeClr val="tx2">
                    <a:lumMod val="50000"/>
                  </a:schemeClr>
                </a:solidFill>
              </a:rPr>
              <a:t>java script</a:t>
            </a:r>
            <a:r>
              <a:rPr lang="ko-KR" altLang="en-US" sz="2000" dirty="0" smtClean="0">
                <a:solidFill>
                  <a:schemeClr val="tx2">
                    <a:lumMod val="50000"/>
                  </a:schemeClr>
                </a:solidFill>
              </a:rPr>
              <a:t>를 활용한 </a:t>
            </a:r>
            <a:r>
              <a:rPr lang="ko-KR" altLang="en-US" sz="2000" dirty="0" err="1" smtClean="0">
                <a:solidFill>
                  <a:schemeClr val="tx2">
                    <a:lumMod val="50000"/>
                  </a:schemeClr>
                </a:solidFill>
              </a:rPr>
              <a:t>반응형</a:t>
            </a:r>
            <a:r>
              <a:rPr lang="ko-KR" altLang="en-US" sz="20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altLang="ko-KR" sz="2000" dirty="0" err="1" smtClean="0">
                <a:solidFill>
                  <a:schemeClr val="tx2">
                    <a:lumMod val="50000"/>
                  </a:schemeClr>
                </a:solidFill>
              </a:rPr>
              <a:t>ui</a:t>
            </a:r>
            <a:r>
              <a:rPr lang="en-US" altLang="ko-KR" sz="20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ko-KR" altLang="en-US" sz="2000" dirty="0" smtClean="0">
                <a:solidFill>
                  <a:schemeClr val="tx2">
                    <a:lumMod val="50000"/>
                  </a:schemeClr>
                </a:solidFill>
              </a:rPr>
              <a:t>구현</a:t>
            </a:r>
            <a:r>
              <a:rPr lang="en-US" altLang="ko-KR" sz="2000" dirty="0" smtClean="0">
                <a:solidFill>
                  <a:schemeClr val="tx2">
                    <a:lumMod val="50000"/>
                  </a:schemeClr>
                </a:solidFill>
              </a:rPr>
              <a:t>. (</a:t>
            </a:r>
            <a:r>
              <a:rPr lang="ko-KR" altLang="en-US" sz="2000" dirty="0" err="1" smtClean="0">
                <a:solidFill>
                  <a:schemeClr val="tx2">
                    <a:lumMod val="50000"/>
                  </a:schemeClr>
                </a:solidFill>
              </a:rPr>
              <a:t>프론트엔드</a:t>
            </a:r>
            <a:r>
              <a:rPr lang="en-US" altLang="ko-KR" sz="2000" dirty="0" smtClean="0">
                <a:solidFill>
                  <a:schemeClr val="tx2">
                    <a:lumMod val="50000"/>
                  </a:schemeClr>
                </a:solidFill>
              </a:rPr>
              <a:t>)</a:t>
            </a:r>
          </a:p>
          <a:p>
            <a:pPr algn="just"/>
            <a:endParaRPr lang="en-US" altLang="ko-KR" sz="2000" dirty="0">
              <a:solidFill>
                <a:schemeClr val="tx2">
                  <a:lumMod val="50000"/>
                </a:schemeClr>
              </a:solidFill>
            </a:endParaRPr>
          </a:p>
          <a:p>
            <a:pPr algn="just"/>
            <a:r>
              <a:rPr lang="en-US" altLang="ko-KR" sz="2000" dirty="0" smtClean="0">
                <a:solidFill>
                  <a:schemeClr val="tx2">
                    <a:lumMod val="50000"/>
                  </a:schemeClr>
                </a:solidFill>
              </a:rPr>
              <a:t>- </a:t>
            </a:r>
            <a:r>
              <a:rPr lang="ko-KR" altLang="en-US" sz="2000" dirty="0" smtClean="0">
                <a:solidFill>
                  <a:schemeClr val="tx2">
                    <a:lumMod val="50000"/>
                  </a:schemeClr>
                </a:solidFill>
              </a:rPr>
              <a:t>데이터베이스를 이용한 쇼핑몰 관리</a:t>
            </a:r>
            <a:r>
              <a:rPr lang="en-US" altLang="ko-KR" sz="2000" dirty="0" smtClean="0">
                <a:solidFill>
                  <a:schemeClr val="tx2">
                    <a:lumMod val="50000"/>
                  </a:schemeClr>
                </a:solidFill>
              </a:rPr>
              <a:t>. (</a:t>
            </a:r>
            <a:r>
              <a:rPr lang="ko-KR" altLang="en-US" sz="2000" dirty="0" err="1" smtClean="0">
                <a:solidFill>
                  <a:schemeClr val="tx2">
                    <a:lumMod val="50000"/>
                  </a:schemeClr>
                </a:solidFill>
              </a:rPr>
              <a:t>백엔드</a:t>
            </a:r>
            <a:r>
              <a:rPr lang="en-US" altLang="ko-KR" sz="2000" dirty="0" smtClean="0">
                <a:solidFill>
                  <a:schemeClr val="tx2">
                    <a:lumMod val="50000"/>
                  </a:schemeClr>
                </a:solidFill>
              </a:rPr>
              <a:t>)</a:t>
            </a:r>
          </a:p>
          <a:p>
            <a:pPr marL="342900" indent="-342900" algn="just">
              <a:buFontTx/>
              <a:buChar char="-"/>
            </a:pPr>
            <a:endParaRPr lang="en-US" altLang="ko-KR" sz="2000" dirty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 algn="just">
              <a:buFontTx/>
              <a:buChar char="-"/>
            </a:pPr>
            <a:endParaRPr lang="en-US" altLang="ko-KR" sz="20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just"/>
            <a:r>
              <a:rPr lang="en-US" altLang="ko-KR" sz="2000" dirty="0" smtClean="0">
                <a:solidFill>
                  <a:schemeClr val="tx2">
                    <a:lumMod val="50000"/>
                  </a:schemeClr>
                </a:solidFill>
              </a:rPr>
              <a:t>- </a:t>
            </a:r>
            <a:r>
              <a:rPr lang="en-US" altLang="ko-KR" sz="2000" dirty="0" err="1" smtClean="0">
                <a:solidFill>
                  <a:schemeClr val="tx2">
                    <a:lumMod val="50000"/>
                  </a:schemeClr>
                </a:solidFill>
              </a:rPr>
              <a:t>QnA</a:t>
            </a:r>
            <a:r>
              <a:rPr lang="en-US" altLang="ko-KR" sz="20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ko-KR" altLang="en-US" sz="2000" dirty="0" err="1" smtClean="0">
                <a:solidFill>
                  <a:schemeClr val="tx2">
                    <a:lumMod val="50000"/>
                  </a:schemeClr>
                </a:solidFill>
              </a:rPr>
              <a:t>챗봇</a:t>
            </a:r>
            <a:r>
              <a:rPr lang="ko-KR" altLang="en-US" sz="2000" dirty="0" smtClean="0">
                <a:solidFill>
                  <a:schemeClr val="tx2">
                    <a:lumMod val="50000"/>
                  </a:schemeClr>
                </a:solidFill>
              </a:rPr>
              <a:t> 및 추천 알고리즘 적용</a:t>
            </a:r>
            <a:r>
              <a:rPr lang="en-US" altLang="ko-KR" sz="2000" dirty="0" smtClean="0">
                <a:solidFill>
                  <a:schemeClr val="tx2">
                    <a:lumMod val="50000"/>
                  </a:schemeClr>
                </a:solidFill>
              </a:rPr>
              <a:t>. (2</a:t>
            </a:r>
            <a:r>
              <a:rPr lang="ko-KR" altLang="en-US" sz="2000" dirty="0" smtClean="0">
                <a:solidFill>
                  <a:schemeClr val="tx2">
                    <a:lumMod val="50000"/>
                  </a:schemeClr>
                </a:solidFill>
              </a:rPr>
              <a:t>차 목표</a:t>
            </a:r>
            <a:r>
              <a:rPr lang="en-US" altLang="ko-KR" sz="2000" dirty="0" smtClean="0">
                <a:solidFill>
                  <a:schemeClr val="tx2">
                    <a:lumMod val="50000"/>
                  </a:schemeClr>
                </a:solidFill>
              </a:rPr>
              <a:t>)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9" name="直線コネクタ 3"/>
          <p:cNvCxnSpPr/>
          <p:nvPr/>
        </p:nvCxnSpPr>
        <p:spPr>
          <a:xfrm>
            <a:off x="344557" y="211289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"/>
          <p:cNvSpPr/>
          <p:nvPr/>
        </p:nvSpPr>
        <p:spPr>
          <a:xfrm>
            <a:off x="-1" y="6555394"/>
            <a:ext cx="12192001" cy="156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이등변 삼각형 11"/>
          <p:cNvSpPr/>
          <p:nvPr/>
        </p:nvSpPr>
        <p:spPr>
          <a:xfrm rot="10800000">
            <a:off x="11651999" y="-3811"/>
            <a:ext cx="540000" cy="540000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이등변 삼각형 13"/>
          <p:cNvSpPr/>
          <p:nvPr/>
        </p:nvSpPr>
        <p:spPr>
          <a:xfrm rot="10800000">
            <a:off x="0" y="0"/>
            <a:ext cx="540000" cy="540000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이등변 삼각형 14"/>
          <p:cNvSpPr/>
          <p:nvPr/>
        </p:nvSpPr>
        <p:spPr>
          <a:xfrm>
            <a:off x="11652000" y="6368925"/>
            <a:ext cx="540000" cy="540000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5159443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7">
            <a:extLst>
              <a:ext uri="{FF2B5EF4-FFF2-40B4-BE49-F238E27FC236}">
                <a16:creationId xmlns="" xmlns:a16="http://schemas.microsoft.com/office/drawing/2014/main" id="{EC83310D-D657-41E3-9B19-A5DE5B1012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900631"/>
              </p:ext>
            </p:extLst>
          </p:nvPr>
        </p:nvGraphicFramePr>
        <p:xfrm>
          <a:off x="315800" y="1535329"/>
          <a:ext cx="11516362" cy="4778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34">
                  <a:extLst>
                    <a:ext uri="{9D8B030D-6E8A-4147-A177-3AD203B41FA5}">
                      <a16:colId xmlns="" xmlns:a16="http://schemas.microsoft.com/office/drawing/2014/main" val="3601632680"/>
                    </a:ext>
                  </a:extLst>
                </a:gridCol>
                <a:gridCol w="422234">
                  <a:extLst>
                    <a:ext uri="{9D8B030D-6E8A-4147-A177-3AD203B41FA5}">
                      <a16:colId xmlns="" xmlns:a16="http://schemas.microsoft.com/office/drawing/2014/main" val="1572637812"/>
                    </a:ext>
                  </a:extLst>
                </a:gridCol>
                <a:gridCol w="422235"/>
                <a:gridCol w="422234"/>
                <a:gridCol w="422235"/>
                <a:gridCol w="422235"/>
                <a:gridCol w="422234"/>
                <a:gridCol w="422235"/>
                <a:gridCol w="422234"/>
                <a:gridCol w="422234"/>
                <a:gridCol w="422235"/>
                <a:gridCol w="422234"/>
                <a:gridCol w="422235"/>
                <a:gridCol w="422235"/>
                <a:gridCol w="422234"/>
                <a:gridCol w="422235"/>
                <a:gridCol w="422234"/>
                <a:gridCol w="422234"/>
                <a:gridCol w="422235"/>
                <a:gridCol w="422234"/>
                <a:gridCol w="422235"/>
                <a:gridCol w="422235"/>
                <a:gridCol w="422234"/>
                <a:gridCol w="422235"/>
                <a:gridCol w="422234"/>
              </a:tblGrid>
              <a:tr h="274208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</a:t>
                      </a:r>
                      <a:r>
                        <a:rPr lang="ko-KR" altLang="en-US" sz="1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월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</a:t>
                      </a:r>
                      <a:r>
                        <a:rPr lang="ko-KR" altLang="en-US" sz="1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535258563"/>
                  </a:ext>
                </a:extLst>
              </a:tr>
              <a:tr h="2586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13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DD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14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DD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15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DD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16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DD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17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DD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18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DD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19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DD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20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DD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21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DD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22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DD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23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DD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24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DD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25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DD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26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DD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27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DD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28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DD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29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DD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30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DD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31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DD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DD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DD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DD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DD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DDC6"/>
                    </a:solidFill>
                  </a:tcPr>
                </a:tc>
              </a:tr>
              <a:tr h="5173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주제 선정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31107261"/>
                  </a:ext>
                </a:extLst>
              </a:tr>
              <a:tr h="5173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r>
                        <a:rPr lang="ko-KR" altLang="en-US" sz="1600" dirty="0" smtClean="0"/>
                        <a:t>차 자료 조사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27424934"/>
                  </a:ext>
                </a:extLst>
              </a:tr>
              <a:tr h="5173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웹 설계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08784042"/>
                  </a:ext>
                </a:extLst>
              </a:tr>
              <a:tr h="5173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웹 제작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92539430"/>
                  </a:ext>
                </a:extLst>
              </a:tr>
              <a:tr h="5173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</a:t>
                      </a:r>
                      <a:r>
                        <a:rPr lang="ko-KR" altLang="en-US" sz="1600" dirty="0" smtClean="0"/>
                        <a:t>차 자료 조사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</a:tr>
              <a:tr h="5173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DB </a:t>
                      </a:r>
                      <a:r>
                        <a:rPr lang="ko-KR" altLang="en-US" sz="1600" dirty="0" smtClean="0"/>
                        <a:t>설계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71752756"/>
                  </a:ext>
                </a:extLst>
              </a:tr>
              <a:tr h="5173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DB </a:t>
                      </a:r>
                      <a:r>
                        <a:rPr lang="ko-KR" altLang="en-US" sz="1600" dirty="0" smtClean="0"/>
                        <a:t>적용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…</a:t>
                      </a:r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</a:tr>
              <a:tr h="5173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QnA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err="1" smtClean="0"/>
                        <a:t>챗봇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 dirty="0" smtClean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1984614C-0FDD-447E-8F81-BA30AF7266D3}"/>
              </a:ext>
            </a:extLst>
          </p:cNvPr>
          <p:cNvGrpSpPr/>
          <p:nvPr/>
        </p:nvGrpSpPr>
        <p:grpSpPr>
          <a:xfrm>
            <a:off x="447040" y="221117"/>
            <a:ext cx="3767378" cy="904702"/>
            <a:chOff x="447040" y="221117"/>
            <a:chExt cx="3767378" cy="904702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839E6638-424E-4D64-8FB6-31D43237A3A1}"/>
                </a:ext>
              </a:extLst>
            </p:cNvPr>
            <p:cNvSpPr txBox="1"/>
            <p:nvPr/>
          </p:nvSpPr>
          <p:spPr>
            <a:xfrm>
              <a:off x="447040" y="221117"/>
              <a:ext cx="376737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spc="-300" dirty="0" smtClean="0">
                  <a:solidFill>
                    <a:schemeClr val="accent1">
                      <a:lumMod val="50000"/>
                    </a:schemeClr>
                  </a:solidFill>
                </a:rPr>
                <a:t>Sopping Mall Project WBS</a:t>
              </a:r>
              <a:endParaRPr lang="ko-KR" altLang="en-US" sz="3000" spc="-3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12B93AB2-B3EA-4C46-8604-0E19F3F2D08C}"/>
                </a:ext>
              </a:extLst>
            </p:cNvPr>
            <p:cNvSpPr txBox="1"/>
            <p:nvPr/>
          </p:nvSpPr>
          <p:spPr>
            <a:xfrm>
              <a:off x="447040" y="787265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cxnSp>
        <p:nvCxnSpPr>
          <p:cNvPr id="11" name="直線コネクタ 3"/>
          <p:cNvCxnSpPr>
            <a:cxnSpLocks/>
          </p:cNvCxnSpPr>
          <p:nvPr/>
        </p:nvCxnSpPr>
        <p:spPr>
          <a:xfrm>
            <a:off x="344556" y="893693"/>
            <a:ext cx="1184744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626493"/>
              </p:ext>
            </p:extLst>
          </p:nvPr>
        </p:nvGraphicFramePr>
        <p:xfrm>
          <a:off x="7877176" y="1125819"/>
          <a:ext cx="395922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9741"/>
                <a:gridCol w="1319741"/>
                <a:gridCol w="1319741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범례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ing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end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7" name="正方形/長方形 1"/>
          <p:cNvSpPr/>
          <p:nvPr/>
        </p:nvSpPr>
        <p:spPr>
          <a:xfrm>
            <a:off x="-1" y="6555394"/>
            <a:ext cx="12192001" cy="156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이등변 삼각형 17"/>
          <p:cNvSpPr/>
          <p:nvPr/>
        </p:nvSpPr>
        <p:spPr>
          <a:xfrm rot="10800000">
            <a:off x="0" y="0"/>
            <a:ext cx="540000" cy="540000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이등변 삼각형 18"/>
          <p:cNvSpPr/>
          <p:nvPr/>
        </p:nvSpPr>
        <p:spPr>
          <a:xfrm>
            <a:off x="11652000" y="6368925"/>
            <a:ext cx="540000" cy="540000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2218026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" b="146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3E123ECD-50A9-47CD-A954-5B93ACEC31F1}"/>
              </a:ext>
            </a:extLst>
          </p:cNvPr>
          <p:cNvGrpSpPr/>
          <p:nvPr/>
        </p:nvGrpSpPr>
        <p:grpSpPr>
          <a:xfrm>
            <a:off x="0" y="-10930"/>
            <a:ext cx="12192000" cy="6868932"/>
            <a:chOff x="0" y="-10930"/>
            <a:chExt cx="12192000" cy="6868932"/>
          </a:xfrm>
        </p:grpSpPr>
        <p:sp>
          <p:nvSpPr>
            <p:cNvPr id="25" name="직사각형 24">
              <a:extLst>
                <a:ext uri="{FF2B5EF4-FFF2-40B4-BE49-F238E27FC236}">
                  <a16:creationId xmlns="" xmlns:a16="http://schemas.microsoft.com/office/drawing/2014/main" id="{7265DF37-E042-4E0E-8145-DF2831F7A8B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="" xmlns:a16="http://schemas.microsoft.com/office/drawing/2014/main" id="{A39E460E-FB92-40B2-8259-5C5554FC4D3E}"/>
                </a:ext>
              </a:extLst>
            </p:cNvPr>
            <p:cNvSpPr/>
            <p:nvPr/>
          </p:nvSpPr>
          <p:spPr>
            <a:xfrm rot="5400000" flipV="1">
              <a:off x="5709533" y="375534"/>
              <a:ext cx="6868932" cy="6096003"/>
            </a:xfrm>
            <a:prstGeom prst="triangle">
              <a:avLst>
                <a:gd name="adj" fmla="val 50185"/>
              </a:avLst>
            </a:prstGeom>
            <a:solidFill>
              <a:srgbClr val="184D65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="" xmlns:a16="http://schemas.microsoft.com/office/drawing/2014/main" id="{D443AF3E-4CC5-4DFE-8866-36F72611CD8A}"/>
                </a:ext>
              </a:extLst>
            </p:cNvPr>
            <p:cNvSpPr/>
            <p:nvPr/>
          </p:nvSpPr>
          <p:spPr>
            <a:xfrm rot="5400000">
              <a:off x="5397503" y="698502"/>
              <a:ext cx="6857999" cy="5461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9900BF35-88B1-489A-9BA7-4409AA2777E2}"/>
              </a:ext>
            </a:extLst>
          </p:cNvPr>
          <p:cNvSpPr/>
          <p:nvPr/>
        </p:nvSpPr>
        <p:spPr>
          <a:xfrm>
            <a:off x="0" y="-10932"/>
            <a:ext cx="6096000" cy="6868934"/>
          </a:xfrm>
          <a:prstGeom prst="rect">
            <a:avLst/>
          </a:prstGeom>
          <a:solidFill>
            <a:schemeClr val="tx2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79CD6340-4140-4C85-B813-981C8DDD2AA0}"/>
              </a:ext>
            </a:extLst>
          </p:cNvPr>
          <p:cNvSpPr txBox="1"/>
          <p:nvPr/>
        </p:nvSpPr>
        <p:spPr>
          <a:xfrm>
            <a:off x="530173" y="3160524"/>
            <a:ext cx="5035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쇼핑몰 </a:t>
            </a:r>
            <a:r>
              <a:rPr lang="en-US" altLang="ko-KR" sz="3200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 </a:t>
            </a:r>
            <a:r>
              <a:rPr lang="ko-KR" altLang="en-US" sz="3200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구성하기</a:t>
            </a:r>
            <a:endParaRPr lang="ko-KR" altLang="en-US" sz="32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9889393A-6FF5-449B-94B3-60E826D9B4F6}"/>
              </a:ext>
            </a:extLst>
          </p:cNvPr>
          <p:cNvSpPr txBox="1"/>
          <p:nvPr/>
        </p:nvSpPr>
        <p:spPr>
          <a:xfrm>
            <a:off x="530173" y="2535310"/>
            <a:ext cx="5035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Part 2</a:t>
            </a:r>
            <a:r>
              <a:rPr lang="en-US" altLang="ko-KR" sz="2800" b="1" dirty="0" smtClean="0">
                <a:solidFill>
                  <a:schemeClr val="bg1"/>
                </a:solidFill>
                <a:ea typeface="나눔스퀘어 Extra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0BB95ACB-8F73-400C-8C3D-A7654DC5E89C}"/>
              </a:ext>
            </a:extLst>
          </p:cNvPr>
          <p:cNvCxnSpPr>
            <a:cxnSpLocks/>
          </p:cNvCxnSpPr>
          <p:nvPr/>
        </p:nvCxnSpPr>
        <p:spPr>
          <a:xfrm>
            <a:off x="558800" y="2349499"/>
            <a:ext cx="553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FB0EC92-EAB2-4851-A56B-D7D1A3C2A299}"/>
              </a:ext>
            </a:extLst>
          </p:cNvPr>
          <p:cNvSpPr txBox="1"/>
          <p:nvPr/>
        </p:nvSpPr>
        <p:spPr>
          <a:xfrm>
            <a:off x="558800" y="3762656"/>
            <a:ext cx="1952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프론트엔드</a:t>
            </a:r>
            <a:r>
              <a:rPr lang="en-US" altLang="ko-KR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(Front End)</a:t>
            </a:r>
            <a:endParaRPr lang="ko-KR" altLang="en-US" sz="13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59665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0723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04387" y="315285"/>
            <a:ext cx="3013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bg1"/>
                </a:solidFill>
              </a:rPr>
              <a:t>쇼핑몰 </a:t>
            </a:r>
            <a:r>
              <a:rPr lang="en-US" altLang="ko-KR" sz="3200" spc="-300" dirty="0" smtClean="0">
                <a:solidFill>
                  <a:schemeClr val="bg1"/>
                </a:solidFill>
              </a:rPr>
              <a:t>UI </a:t>
            </a:r>
            <a:r>
              <a:rPr lang="ko-KR" altLang="en-US" sz="3200" spc="-300" dirty="0" smtClean="0">
                <a:solidFill>
                  <a:schemeClr val="bg1"/>
                </a:solidFill>
              </a:rPr>
              <a:t>구성하기</a:t>
            </a:r>
            <a:endParaRPr lang="ko-KR" altLang="en-US" sz="3200" spc="-3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4C31E51-DC92-4A41-B361-6007362C14C9}"/>
              </a:ext>
            </a:extLst>
          </p:cNvPr>
          <p:cNvSpPr txBox="1"/>
          <p:nvPr/>
        </p:nvSpPr>
        <p:spPr>
          <a:xfrm>
            <a:off x="225287" y="126650"/>
            <a:ext cx="790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</a:rPr>
              <a:t>Part 2.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41403B9-8163-4805-B7C7-0E4150D1104E}"/>
              </a:ext>
            </a:extLst>
          </p:cNvPr>
          <p:cNvSpPr txBox="1"/>
          <p:nvPr/>
        </p:nvSpPr>
        <p:spPr>
          <a:xfrm flipH="1">
            <a:off x="447038" y="1444758"/>
            <a:ext cx="91922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solidFill>
                  <a:schemeClr val="accent1">
                    <a:lumMod val="50000"/>
                  </a:schemeClr>
                </a:solidFill>
              </a:rPr>
              <a:t>쇼핑몰 웹 설계</a:t>
            </a:r>
            <a:r>
              <a:rPr lang="en-US" altLang="ko-KR" sz="3000" dirty="0" smtClean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sz="3000" dirty="0" smtClean="0">
                <a:solidFill>
                  <a:schemeClr val="accent1">
                    <a:lumMod val="50000"/>
                  </a:schemeClr>
                </a:solidFill>
              </a:rPr>
              <a:t>기준 웹 선정</a:t>
            </a:r>
            <a:r>
              <a:rPr lang="en-US" altLang="ko-KR" sz="3000" dirty="0" smtClean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sz="3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9" name="直線コネクタ 3"/>
          <p:cNvCxnSpPr/>
          <p:nvPr/>
        </p:nvCxnSpPr>
        <p:spPr>
          <a:xfrm>
            <a:off x="344557" y="211289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86" y="2303393"/>
            <a:ext cx="6404114" cy="1889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092549" y="6051322"/>
            <a:ext cx="22461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참고 쇼핑몰 </a:t>
            </a:r>
            <a:r>
              <a:rPr lang="en-US" altLang="ko-KR" sz="800" dirty="0" smtClean="0"/>
              <a:t>– </a:t>
            </a:r>
            <a:r>
              <a:rPr lang="ko-KR" altLang="en-US" sz="800" dirty="0" err="1" smtClean="0"/>
              <a:t>트렌비</a:t>
            </a:r>
            <a:r>
              <a:rPr lang="en-US" altLang="ko-KR" sz="800" dirty="0"/>
              <a:t>(https://www.trenbe.com/)</a:t>
            </a:r>
            <a:endParaRPr lang="ko-KR" altLang="en-US" sz="800" dirty="0"/>
          </a:p>
        </p:txBody>
      </p:sp>
      <p:sp>
        <p:nvSpPr>
          <p:cNvPr id="15" name="TextBox 14"/>
          <p:cNvSpPr txBox="1"/>
          <p:nvPr/>
        </p:nvSpPr>
        <p:spPr>
          <a:xfrm>
            <a:off x="6629400" y="2438400"/>
            <a:ext cx="531267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 Navigation bar : </a:t>
            </a:r>
            <a:r>
              <a:rPr lang="ko-KR" altLang="en-US" dirty="0" smtClean="0"/>
              <a:t>쇼핑몰 로고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검색창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위시리스트</a:t>
            </a:r>
            <a:r>
              <a:rPr lang="en-US" altLang="ko-KR" dirty="0" smtClean="0"/>
              <a:t>, </a:t>
            </a:r>
          </a:p>
          <a:p>
            <a:r>
              <a:rPr lang="en-US" altLang="ko-KR" dirty="0" smtClean="0"/>
              <a:t>		</a:t>
            </a:r>
            <a:r>
              <a:rPr lang="ko-KR" altLang="en-US" dirty="0" smtClean="0"/>
              <a:t>장바구니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쇼핑 페이지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- Body : </a:t>
            </a:r>
            <a:r>
              <a:rPr lang="ko-KR" altLang="en-US" dirty="0" smtClean="0"/>
              <a:t>제품 및 이벤트 소개</a:t>
            </a:r>
            <a:r>
              <a:rPr lang="en-US" altLang="ko-KR" dirty="0" smtClean="0"/>
              <a:t>(</a:t>
            </a:r>
            <a:r>
              <a:rPr lang="ko-KR" altLang="en-US" dirty="0" smtClean="0"/>
              <a:t>옆으로 넘길 수 있는 </a:t>
            </a:r>
            <a:r>
              <a:rPr lang="en-US" altLang="ko-KR" dirty="0" err="1" smtClean="0"/>
              <a:t>ui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로그인 페이지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회원가입 및 </a:t>
            </a:r>
            <a:r>
              <a:rPr lang="ko-KR" altLang="en-US" dirty="0" err="1" smtClean="0"/>
              <a:t>로그인을</a:t>
            </a:r>
            <a:r>
              <a:rPr lang="ko-KR" altLang="en-US" dirty="0" smtClean="0"/>
              <a:t> 해야만 구매할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	           </a:t>
            </a:r>
            <a:r>
              <a:rPr lang="ko-KR" altLang="en-US" dirty="0" smtClean="0"/>
              <a:t>수 있게 웹을 구성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쇼핑 페이지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제품 상세 페이지로 넘어가며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제품의 </a:t>
            </a:r>
            <a:endParaRPr lang="en-US" altLang="ko-KR" dirty="0" smtClean="0"/>
          </a:p>
          <a:p>
            <a:r>
              <a:rPr lang="en-US" altLang="ko-KR" dirty="0"/>
              <a:t>	 </a:t>
            </a:r>
            <a:r>
              <a:rPr lang="en-US" altLang="ko-KR" dirty="0" smtClean="0"/>
              <a:t>      </a:t>
            </a:r>
            <a:r>
              <a:rPr lang="ko-KR" altLang="en-US" dirty="0" smtClean="0"/>
              <a:t>수량 및 옵션을 선택하고 구매 가능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장바구니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제품을 한 번에 구매하기 위한 페이지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86" y="4076769"/>
            <a:ext cx="6404113" cy="1974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正方形/長方形 1"/>
          <p:cNvSpPr/>
          <p:nvPr/>
        </p:nvSpPr>
        <p:spPr>
          <a:xfrm>
            <a:off x="-1" y="6555394"/>
            <a:ext cx="12192001" cy="156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이등변 삼각형 29"/>
          <p:cNvSpPr/>
          <p:nvPr/>
        </p:nvSpPr>
        <p:spPr>
          <a:xfrm rot="10800000">
            <a:off x="0" y="0"/>
            <a:ext cx="540000" cy="540000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1" name="이등변 삼각형 30"/>
          <p:cNvSpPr/>
          <p:nvPr/>
        </p:nvSpPr>
        <p:spPr>
          <a:xfrm>
            <a:off x="11652000" y="6368925"/>
            <a:ext cx="540000" cy="540000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4FB0EC92-EAB2-4851-A56B-D7D1A3C2A299}"/>
              </a:ext>
            </a:extLst>
          </p:cNvPr>
          <p:cNvSpPr txBox="1"/>
          <p:nvPr/>
        </p:nvSpPr>
        <p:spPr>
          <a:xfrm>
            <a:off x="3418354" y="529885"/>
            <a:ext cx="1952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프론트엔드</a:t>
            </a:r>
            <a:r>
              <a:rPr lang="en-US" altLang="ko-KR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(Front End)</a:t>
            </a:r>
            <a:endParaRPr lang="ko-KR" altLang="en-US" sz="13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59754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1984614C-0FDD-447E-8F81-BA30AF7266D3}"/>
              </a:ext>
            </a:extLst>
          </p:cNvPr>
          <p:cNvGrpSpPr/>
          <p:nvPr/>
        </p:nvGrpSpPr>
        <p:grpSpPr>
          <a:xfrm>
            <a:off x="447039" y="221117"/>
            <a:ext cx="4060729" cy="904702"/>
            <a:chOff x="447040" y="221117"/>
            <a:chExt cx="1146066" cy="904702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839E6638-424E-4D64-8FB6-31D43237A3A1}"/>
                </a:ext>
              </a:extLst>
            </p:cNvPr>
            <p:cNvSpPr txBox="1"/>
            <p:nvPr/>
          </p:nvSpPr>
          <p:spPr>
            <a:xfrm>
              <a:off x="447040" y="221117"/>
              <a:ext cx="114606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spc="-300" dirty="0" smtClean="0">
                  <a:solidFill>
                    <a:schemeClr val="accent1">
                      <a:lumMod val="50000"/>
                    </a:schemeClr>
                  </a:solidFill>
                </a:rPr>
                <a:t>쇼핑몰 웹 설계 </a:t>
              </a:r>
              <a:r>
                <a:rPr lang="en-US" altLang="ko-KR" sz="3000" spc="-300" dirty="0" smtClean="0">
                  <a:solidFill>
                    <a:schemeClr val="accent1">
                      <a:lumMod val="50000"/>
                    </a:schemeClr>
                  </a:solidFill>
                </a:rPr>
                <a:t>(</a:t>
              </a:r>
              <a:r>
                <a:rPr lang="ko-KR" altLang="en-US" sz="3000" spc="-300" dirty="0" smtClean="0">
                  <a:solidFill>
                    <a:schemeClr val="accent1">
                      <a:lumMod val="50000"/>
                    </a:schemeClr>
                  </a:solidFill>
                </a:rPr>
                <a:t>템플릿 검색</a:t>
              </a:r>
              <a:r>
                <a:rPr lang="en-US" altLang="ko-KR" sz="3000" spc="-300" dirty="0" smtClean="0">
                  <a:solidFill>
                    <a:schemeClr val="accent1">
                      <a:lumMod val="50000"/>
                    </a:schemeClr>
                  </a:solidFill>
                </a:rPr>
                <a:t>)</a:t>
              </a:r>
              <a:endParaRPr lang="ko-KR" altLang="en-US" sz="3000" spc="-3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12B93AB2-B3EA-4C46-8604-0E19F3F2D08C}"/>
                </a:ext>
              </a:extLst>
            </p:cNvPr>
            <p:cNvSpPr txBox="1"/>
            <p:nvPr/>
          </p:nvSpPr>
          <p:spPr>
            <a:xfrm>
              <a:off x="447040" y="787265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cxnSp>
        <p:nvCxnSpPr>
          <p:cNvPr id="11" name="直線コネクタ 3"/>
          <p:cNvCxnSpPr>
            <a:cxnSpLocks/>
          </p:cNvCxnSpPr>
          <p:nvPr/>
        </p:nvCxnSpPr>
        <p:spPr>
          <a:xfrm>
            <a:off x="344556" y="893693"/>
            <a:ext cx="1184744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046" y="1500928"/>
            <a:ext cx="4370353" cy="3688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553858" y="5445133"/>
            <a:ext cx="38443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출처 </a:t>
            </a:r>
            <a:r>
              <a:rPr lang="en-US" altLang="ko-KR" sz="800" dirty="0"/>
              <a:t>: https://themeforest.net/item/furnish-minimalist-shopify-theme/20532943</a:t>
            </a:r>
            <a:endParaRPr lang="ko-KR" altLang="en-US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8963456" y="5183523"/>
            <a:ext cx="12875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참고 쇼핑몰 템플릿</a:t>
            </a:r>
            <a:endParaRPr lang="ko-KR" altLang="en-US" sz="1100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867" y="1500928"/>
            <a:ext cx="1533525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44556" y="1715508"/>
            <a:ext cx="50497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- </a:t>
            </a:r>
            <a:r>
              <a:rPr lang="ko-KR" altLang="en-US" sz="2000" dirty="0" smtClean="0"/>
              <a:t>파일 형식 </a:t>
            </a:r>
            <a:r>
              <a:rPr lang="en-US" altLang="ko-KR" sz="2000" dirty="0" smtClean="0"/>
              <a:t>: liquid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- Liquid</a:t>
            </a:r>
            <a:r>
              <a:rPr lang="ko-KR" altLang="en-US" sz="2000" dirty="0" smtClean="0"/>
              <a:t>는 </a:t>
            </a:r>
            <a:r>
              <a:rPr lang="en-US" altLang="ko-KR" sz="2000" dirty="0" smtClean="0"/>
              <a:t>Ruby </a:t>
            </a:r>
            <a:r>
              <a:rPr lang="ko-KR" altLang="en-US" sz="2000" dirty="0" smtClean="0"/>
              <a:t>기반  오픈 소스 </a:t>
            </a:r>
            <a:r>
              <a:rPr lang="en-US" altLang="ko-KR" sz="2000" dirty="0"/>
              <a:t>HTML </a:t>
            </a:r>
            <a:r>
              <a:rPr lang="ko-KR" altLang="en-US" sz="2000" dirty="0"/>
              <a:t>템플릿 </a:t>
            </a:r>
            <a:r>
              <a:rPr lang="ko-KR" altLang="en-US" sz="2000" dirty="0" smtClean="0"/>
              <a:t>언어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344556" y="3465073"/>
            <a:ext cx="68950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- Html </a:t>
            </a:r>
            <a:r>
              <a:rPr lang="ko-KR" altLang="en-US" sz="2000" dirty="0" smtClean="0"/>
              <a:t>템플릿 언어를 사용하여 웹을 구현할 때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중복되는 코드를 최소화 가능</a:t>
            </a:r>
            <a:r>
              <a:rPr lang="en-US" altLang="ko-KR" sz="2000" dirty="0" smtClean="0"/>
              <a:t>.</a:t>
            </a:r>
          </a:p>
          <a:p>
            <a:pPr marL="342900" indent="-342900">
              <a:buFontTx/>
              <a:buChar char="-"/>
            </a:pPr>
            <a:endParaRPr lang="en-US" altLang="ko-KR" sz="2000" dirty="0" smtClean="0"/>
          </a:p>
          <a:p>
            <a:r>
              <a:rPr lang="en-US" altLang="ko-KR" sz="2000" dirty="0" smtClean="0"/>
              <a:t>- </a:t>
            </a:r>
            <a:r>
              <a:rPr lang="ko-KR" altLang="en-US" sz="2000" dirty="0" smtClean="0"/>
              <a:t>하지만</a:t>
            </a:r>
            <a:r>
              <a:rPr lang="en-US" altLang="ko-KR" sz="2000" dirty="0" smtClean="0"/>
              <a:t>, Ruby</a:t>
            </a:r>
            <a:r>
              <a:rPr lang="ko-KR" altLang="en-US" sz="2000" dirty="0" smtClean="0"/>
              <a:t>를 기반으로 사용하여 </a:t>
            </a:r>
            <a:r>
              <a:rPr lang="en-US" altLang="ko-KR" sz="2000" dirty="0" smtClean="0"/>
              <a:t>Windows </a:t>
            </a:r>
            <a:r>
              <a:rPr lang="ko-KR" altLang="en-US" sz="2000" dirty="0" smtClean="0"/>
              <a:t>보다는 </a:t>
            </a:r>
            <a:r>
              <a:rPr lang="en-US" altLang="ko-KR" sz="2000" dirty="0" smtClean="0"/>
              <a:t>Mac</a:t>
            </a:r>
            <a:r>
              <a:rPr lang="ko-KR" altLang="en-US" sz="2000" dirty="0" smtClean="0"/>
              <a:t>에 최적화 되어있으며</a:t>
            </a:r>
            <a:r>
              <a:rPr lang="en-US" altLang="ko-KR" sz="2000" dirty="0" smtClean="0"/>
              <a:t>, liquid</a:t>
            </a:r>
            <a:r>
              <a:rPr lang="ko-KR" altLang="en-US" sz="2000" dirty="0" smtClean="0"/>
              <a:t>를 개발한 </a:t>
            </a:r>
            <a:r>
              <a:rPr lang="en-US" altLang="ko-KR" sz="2000" dirty="0" err="1" smtClean="0"/>
              <a:t>shopify</a:t>
            </a:r>
            <a:r>
              <a:rPr lang="ko-KR" altLang="en-US" sz="2000" dirty="0" smtClean="0"/>
              <a:t>에서만 실행시킬 수 있다는 단점이 있어 기본적인 </a:t>
            </a:r>
            <a:r>
              <a:rPr lang="en-US" altLang="ko-KR" sz="2000" dirty="0" smtClean="0"/>
              <a:t>script </a:t>
            </a:r>
            <a:r>
              <a:rPr lang="ko-KR" altLang="en-US" sz="2000" dirty="0" smtClean="0"/>
              <a:t>기능만을 차용</a:t>
            </a:r>
            <a:r>
              <a:rPr lang="en-US" altLang="ko-KR" sz="2000" dirty="0" smtClean="0"/>
              <a:t>.</a:t>
            </a:r>
            <a:endParaRPr lang="en-US" altLang="ko-KR" sz="2000" dirty="0"/>
          </a:p>
        </p:txBody>
      </p:sp>
      <p:sp>
        <p:nvSpPr>
          <p:cNvPr id="24" name="正方形/長方形 1"/>
          <p:cNvSpPr/>
          <p:nvPr/>
        </p:nvSpPr>
        <p:spPr>
          <a:xfrm>
            <a:off x="-1" y="6555394"/>
            <a:ext cx="12192001" cy="156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이등변 삼각형 24"/>
          <p:cNvSpPr/>
          <p:nvPr/>
        </p:nvSpPr>
        <p:spPr>
          <a:xfrm rot="10800000">
            <a:off x="0" y="0"/>
            <a:ext cx="540000" cy="540000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6" name="이등변 삼각형 25"/>
          <p:cNvSpPr/>
          <p:nvPr/>
        </p:nvSpPr>
        <p:spPr>
          <a:xfrm>
            <a:off x="11652000" y="6368925"/>
            <a:ext cx="540000" cy="540000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0187594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1984614C-0FDD-447E-8F81-BA30AF7266D3}"/>
              </a:ext>
            </a:extLst>
          </p:cNvPr>
          <p:cNvGrpSpPr/>
          <p:nvPr/>
        </p:nvGrpSpPr>
        <p:grpSpPr>
          <a:xfrm>
            <a:off x="447039" y="221117"/>
            <a:ext cx="4390944" cy="904702"/>
            <a:chOff x="447040" y="221117"/>
            <a:chExt cx="1239263" cy="904702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839E6638-424E-4D64-8FB6-31D43237A3A1}"/>
                </a:ext>
              </a:extLst>
            </p:cNvPr>
            <p:cNvSpPr txBox="1"/>
            <p:nvPr/>
          </p:nvSpPr>
          <p:spPr>
            <a:xfrm>
              <a:off x="447040" y="221117"/>
              <a:ext cx="12392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spc="-300" dirty="0" smtClean="0">
                  <a:solidFill>
                    <a:schemeClr val="accent1">
                      <a:lumMod val="50000"/>
                    </a:schemeClr>
                  </a:solidFill>
                </a:rPr>
                <a:t>쇼핑몰 웹 제작 </a:t>
              </a:r>
              <a:r>
                <a:rPr lang="en-US" altLang="ko-KR" sz="3000" spc="-300" dirty="0" smtClean="0">
                  <a:solidFill>
                    <a:schemeClr val="accent1">
                      <a:lumMod val="50000"/>
                    </a:schemeClr>
                  </a:solidFill>
                </a:rPr>
                <a:t>(html </a:t>
              </a:r>
              <a:r>
                <a:rPr lang="ko-KR" altLang="en-US" sz="3000" spc="-300" dirty="0" smtClean="0">
                  <a:solidFill>
                    <a:schemeClr val="accent1">
                      <a:lumMod val="50000"/>
                    </a:schemeClr>
                  </a:solidFill>
                </a:rPr>
                <a:t>코드 작성</a:t>
              </a:r>
              <a:r>
                <a:rPr lang="en-US" altLang="ko-KR" sz="3000" spc="-300" dirty="0" smtClean="0">
                  <a:solidFill>
                    <a:schemeClr val="accent1">
                      <a:lumMod val="50000"/>
                    </a:schemeClr>
                  </a:solidFill>
                </a:rPr>
                <a:t>)</a:t>
              </a:r>
              <a:endParaRPr lang="ko-KR" altLang="en-US" sz="3000" spc="-3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12B93AB2-B3EA-4C46-8604-0E19F3F2D08C}"/>
                </a:ext>
              </a:extLst>
            </p:cNvPr>
            <p:cNvSpPr txBox="1"/>
            <p:nvPr/>
          </p:nvSpPr>
          <p:spPr>
            <a:xfrm>
              <a:off x="447040" y="787265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cxnSp>
        <p:nvCxnSpPr>
          <p:cNvPr id="11" name="直線コネクタ 3"/>
          <p:cNvCxnSpPr>
            <a:cxnSpLocks/>
          </p:cNvCxnSpPr>
          <p:nvPr/>
        </p:nvCxnSpPr>
        <p:spPr>
          <a:xfrm>
            <a:off x="344556" y="893693"/>
            <a:ext cx="1184744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000156" y="1910636"/>
            <a:ext cx="505849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- </a:t>
            </a:r>
            <a:r>
              <a:rPr lang="ko-KR" altLang="en-US" sz="2000" dirty="0" smtClean="0"/>
              <a:t>효율적인 </a:t>
            </a:r>
            <a:r>
              <a:rPr lang="en-US" altLang="ko-KR" sz="2000" dirty="0"/>
              <a:t>html </a:t>
            </a:r>
            <a:r>
              <a:rPr lang="ko-KR" altLang="en-US" sz="2000" dirty="0"/>
              <a:t>파일 관리를 위해 페이지의 </a:t>
            </a:r>
            <a:endParaRPr lang="en-US" altLang="ko-KR" sz="2000" dirty="0" smtClean="0"/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구분에 </a:t>
            </a:r>
            <a:r>
              <a:rPr lang="ko-KR" altLang="en-US" sz="2000" dirty="0"/>
              <a:t>따라 코드를 분리</a:t>
            </a:r>
            <a:r>
              <a:rPr lang="en-US" altLang="ko-KR" sz="2000" dirty="0" smtClean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- </a:t>
            </a:r>
            <a:r>
              <a:rPr lang="ko-KR" altLang="en-US" sz="2000" dirty="0" smtClean="0"/>
              <a:t>모든 페이지는 </a:t>
            </a:r>
            <a:r>
              <a:rPr lang="en-US" altLang="ko-KR" sz="2000" dirty="0" smtClean="0"/>
              <a:t>base.html </a:t>
            </a:r>
            <a:r>
              <a:rPr lang="ko-KR" altLang="en-US" sz="2000" dirty="0" smtClean="0"/>
              <a:t>을 </a:t>
            </a:r>
            <a:r>
              <a:rPr lang="en-US" altLang="ko-KR" sz="2000" dirty="0" smtClean="0"/>
              <a:t>extends </a:t>
            </a:r>
            <a:r>
              <a:rPr lang="ko-KR" altLang="en-US" sz="2000" dirty="0" smtClean="0"/>
              <a:t>하여   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      </a:t>
            </a:r>
          </a:p>
          <a:p>
            <a:r>
              <a:rPr lang="en-US" altLang="ko-KR" sz="2000" dirty="0" smtClean="0"/>
              <a:t>  </a:t>
            </a:r>
            <a:r>
              <a:rPr lang="ko-KR" altLang="en-US" sz="2000" dirty="0" smtClean="0"/>
              <a:t>웹에 띄울 수 있게 구성</a:t>
            </a:r>
            <a:r>
              <a:rPr lang="en-US" altLang="ko-KR" sz="2000" dirty="0" smtClean="0"/>
              <a:t>.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 smtClean="0"/>
              <a:t>- </a:t>
            </a:r>
            <a:r>
              <a:rPr lang="ko-KR" altLang="en-US" sz="2000" dirty="0" smtClean="0"/>
              <a:t>모든 페이지에서 필요한 </a:t>
            </a:r>
            <a:r>
              <a:rPr lang="ko-KR" altLang="en-US" sz="2000" dirty="0" err="1" smtClean="0"/>
              <a:t>네비게이션바</a:t>
            </a:r>
            <a:r>
              <a:rPr lang="ko-KR" altLang="en-US" sz="2000" dirty="0" smtClean="0"/>
              <a:t> 부분은 </a:t>
            </a:r>
            <a:r>
              <a:rPr lang="en-US" altLang="ko-KR" sz="2000" dirty="0" smtClean="0">
                <a:latin typeface="+mn-ea"/>
              </a:rPr>
              <a:t>{% </a:t>
            </a:r>
            <a:r>
              <a:rPr lang="en-US" altLang="ko-KR" sz="2000" dirty="0">
                <a:latin typeface="+mn-ea"/>
              </a:rPr>
              <a:t>include "navbar.html" </a:t>
            </a:r>
            <a:r>
              <a:rPr lang="en-US" altLang="ko-KR" sz="2000" dirty="0" smtClean="0">
                <a:latin typeface="+mn-ea"/>
              </a:rPr>
              <a:t>%}</a:t>
            </a:r>
            <a:r>
              <a:rPr lang="ko-KR" altLang="en-US" sz="2000" dirty="0" smtClean="0">
                <a:latin typeface="+mn-ea"/>
              </a:rPr>
              <a:t>으로 연결</a:t>
            </a:r>
            <a:r>
              <a:rPr lang="en-US" altLang="ko-KR" sz="2000" dirty="0" smtClean="0">
                <a:latin typeface="+mn-ea"/>
              </a:rPr>
              <a:t>.</a:t>
            </a:r>
          </a:p>
          <a:p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- </a:t>
            </a:r>
            <a:r>
              <a:rPr lang="ko-KR" altLang="en-US" sz="2000" dirty="0" err="1" smtClean="0">
                <a:latin typeface="+mn-ea"/>
              </a:rPr>
              <a:t>네비게이션바를</a:t>
            </a:r>
            <a:r>
              <a:rPr lang="ko-KR" altLang="en-US" sz="2000" dirty="0" smtClean="0">
                <a:latin typeface="+mn-ea"/>
              </a:rPr>
              <a:t> 제외한 모든 </a:t>
            </a:r>
            <a:r>
              <a:rPr lang="en-US" altLang="ko-KR" sz="2000" dirty="0" smtClean="0">
                <a:latin typeface="+mn-ea"/>
              </a:rPr>
              <a:t>html</a:t>
            </a:r>
            <a:r>
              <a:rPr lang="ko-KR" altLang="en-US" sz="2000" dirty="0" smtClean="0">
                <a:latin typeface="+mn-ea"/>
              </a:rPr>
              <a:t>은 </a:t>
            </a:r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   </a:t>
            </a:r>
            <a:r>
              <a:rPr lang="en-US" altLang="ko-KR" sz="2000" dirty="0">
                <a:latin typeface="+mn-ea"/>
              </a:rPr>
              <a:t>{% block content </a:t>
            </a:r>
            <a:r>
              <a:rPr lang="en-US" altLang="ko-KR" sz="2000" dirty="0" smtClean="0">
                <a:latin typeface="+mn-ea"/>
              </a:rPr>
              <a:t>%}</a:t>
            </a:r>
            <a:r>
              <a:rPr lang="ko-KR" altLang="en-US" sz="2000" dirty="0" smtClean="0">
                <a:latin typeface="+mn-ea"/>
              </a:rPr>
              <a:t>과 </a:t>
            </a:r>
            <a:r>
              <a:rPr lang="en-US" altLang="ko-KR" sz="2000" dirty="0" smtClean="0">
                <a:latin typeface="+mn-ea"/>
              </a:rPr>
              <a:t>{% </a:t>
            </a:r>
            <a:r>
              <a:rPr lang="en-US" altLang="ko-KR" sz="2000" dirty="0" err="1">
                <a:latin typeface="+mn-ea"/>
              </a:rPr>
              <a:t>endblock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%}</a:t>
            </a:r>
            <a:endParaRPr lang="en-US" altLang="ko-KR" sz="2000" dirty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   </a:t>
            </a:r>
            <a:r>
              <a:rPr lang="ko-KR" altLang="en-US" sz="2000" dirty="0" smtClean="0">
                <a:latin typeface="+mn-ea"/>
              </a:rPr>
              <a:t>사이에 코드를 작성하여 연결</a:t>
            </a:r>
            <a:r>
              <a:rPr lang="en-US" altLang="ko-KR" sz="2000" dirty="0">
                <a:latin typeface="+mn-ea"/>
              </a:rPr>
              <a:t>.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55" y="1671059"/>
            <a:ext cx="2217669" cy="4403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511" y="3803462"/>
            <a:ext cx="4245892" cy="224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260"/>
          <a:stretch/>
        </p:blipFill>
        <p:spPr bwMode="auto">
          <a:xfrm>
            <a:off x="2642511" y="1671058"/>
            <a:ext cx="4245892" cy="2047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正方形/長方形 1"/>
          <p:cNvSpPr/>
          <p:nvPr/>
        </p:nvSpPr>
        <p:spPr>
          <a:xfrm>
            <a:off x="-1" y="6555394"/>
            <a:ext cx="12192001" cy="156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이등변 삼각형 30"/>
          <p:cNvSpPr/>
          <p:nvPr/>
        </p:nvSpPr>
        <p:spPr>
          <a:xfrm rot="10800000">
            <a:off x="0" y="0"/>
            <a:ext cx="540000" cy="540000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2" name="이등변 삼각형 31"/>
          <p:cNvSpPr/>
          <p:nvPr/>
        </p:nvSpPr>
        <p:spPr>
          <a:xfrm>
            <a:off x="11652000" y="6368925"/>
            <a:ext cx="540000" cy="540000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8649592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2020soft">
      <a:dk1>
        <a:sysClr val="windowText" lastClr="000000"/>
      </a:dk1>
      <a:lt1>
        <a:sysClr val="window" lastClr="FFFFFF"/>
      </a:lt1>
      <a:dk2>
        <a:srgbClr val="757070"/>
      </a:dk2>
      <a:lt2>
        <a:srgbClr val="E7E6E6"/>
      </a:lt2>
      <a:accent1>
        <a:srgbClr val="B39273"/>
      </a:accent1>
      <a:accent2>
        <a:srgbClr val="935F35"/>
      </a:accent2>
      <a:accent3>
        <a:srgbClr val="B37A3F"/>
      </a:accent3>
      <a:accent4>
        <a:srgbClr val="EEBC8E"/>
      </a:accent4>
      <a:accent5>
        <a:srgbClr val="415459"/>
      </a:accent5>
      <a:accent6>
        <a:srgbClr val="678293"/>
      </a:accent6>
      <a:hlink>
        <a:srgbClr val="262626"/>
      </a:hlink>
      <a:folHlink>
        <a:srgbClr val="262626"/>
      </a:folHlink>
    </a:clrScheme>
    <a:fontScheme name="사용자 지정 1">
      <a:majorFont>
        <a:latin typeface="Arial"/>
        <a:ea typeface="나눔스퀘어 Bold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</TotalTime>
  <Words>1188</Words>
  <Application>Microsoft Office PowerPoint</Application>
  <PresentationFormat>사용자 지정</PresentationFormat>
  <Paragraphs>237</Paragraphs>
  <Slides>24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kwang</cp:lastModifiedBy>
  <cp:revision>99</cp:revision>
  <dcterms:created xsi:type="dcterms:W3CDTF">2020-01-12T09:08:58Z</dcterms:created>
  <dcterms:modified xsi:type="dcterms:W3CDTF">2022-07-31T14:00:03Z</dcterms:modified>
</cp:coreProperties>
</file>